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2.xml" ContentType="application/vnd.openxmlformats-officedocument.presentationml.notesSlide+xml"/>
  <Override PartName="/ppt/charts/chart6.xml" ContentType="application/vnd.openxmlformats-officedocument.drawingml.chart+xml"/>
  <Override PartName="/ppt/notesSlides/notesSlide3.xml" ContentType="application/vnd.openxmlformats-officedocument.presentationml.notesSlide+xml"/>
  <Override PartName="/ppt/charts/chart7.xml" ContentType="application/vnd.openxmlformats-officedocument.drawingml.chart+xml"/>
  <Override PartName="/ppt/notesSlides/notesSlide4.xml" ContentType="application/vnd.openxmlformats-officedocument.presentationml.notesSlide+xml"/>
  <Override PartName="/ppt/charts/chart8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34"/>
  </p:notesMasterIdLst>
  <p:handoutMasterIdLst>
    <p:handoutMasterId r:id="rId35"/>
  </p:handoutMasterIdLst>
  <p:sldIdLst>
    <p:sldId id="318" r:id="rId2"/>
    <p:sldId id="258" r:id="rId3"/>
    <p:sldId id="259" r:id="rId4"/>
    <p:sldId id="260" r:id="rId5"/>
    <p:sldId id="321" r:id="rId6"/>
    <p:sldId id="301" r:id="rId7"/>
    <p:sldId id="261" r:id="rId8"/>
    <p:sldId id="262" r:id="rId9"/>
    <p:sldId id="265" r:id="rId10"/>
    <p:sldId id="296" r:id="rId11"/>
    <p:sldId id="264" r:id="rId12"/>
    <p:sldId id="299" r:id="rId13"/>
    <p:sldId id="297" r:id="rId14"/>
    <p:sldId id="300" r:id="rId15"/>
    <p:sldId id="276" r:id="rId16"/>
    <p:sldId id="278" r:id="rId17"/>
    <p:sldId id="281" r:id="rId18"/>
    <p:sldId id="266" r:id="rId19"/>
    <p:sldId id="303" r:id="rId20"/>
    <p:sldId id="305" r:id="rId21"/>
    <p:sldId id="315" r:id="rId22"/>
    <p:sldId id="316" r:id="rId23"/>
    <p:sldId id="319" r:id="rId24"/>
    <p:sldId id="282" r:id="rId25"/>
    <p:sldId id="290" r:id="rId26"/>
    <p:sldId id="286" r:id="rId27"/>
    <p:sldId id="287" r:id="rId28"/>
    <p:sldId id="311" r:id="rId29"/>
    <p:sldId id="313" r:id="rId30"/>
    <p:sldId id="310" r:id="rId31"/>
    <p:sldId id="312" r:id="rId32"/>
    <p:sldId id="295" r:id="rId33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EE7D3E"/>
    <a:srgbClr val="299E00"/>
    <a:srgbClr val="000099"/>
    <a:srgbClr val="FF9900"/>
    <a:srgbClr val="14B03D"/>
    <a:srgbClr val="74DF5B"/>
    <a:srgbClr val="DEB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Styl z motywem 2 — Ak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799B23B-EC83-4686-B30A-512413B5E67A}" styleName="Styl jasny 3 — Ak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Styl jasny 2 — Ak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Styl pośredni 1 — Ak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07" autoAdjust="0"/>
    <p:restoredTop sz="97052" autoAdjust="0"/>
  </p:normalViewPr>
  <p:slideViewPr>
    <p:cSldViewPr>
      <p:cViewPr varScale="1">
        <p:scale>
          <a:sx n="86" d="100"/>
          <a:sy n="86" d="100"/>
        </p:scale>
        <p:origin x="159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RATUSZ12\HOME$\RG\RGI\Piotr\8.%20Prezentacja%20gospodarcza%20BB\2019\wykresy%20-%20prezentacja%20gospodarcz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RATUSZ12\HOME$\RG\RGI\Piotr\11.%20Dane%20statystyczne\Pracuj&#261;cy%20na%20przestrzeni%20lat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RATUSZ12\HOME$\RG\RGI\Piotr\8.%20Prezentacja%20gospodarcza%20BB\2019\wykresy%20-%20prezentacja%20gospodarcz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2000">
                <a:latin typeface="Candara" pitchFamily="34" charset="0"/>
              </a:defRPr>
            </a:pPr>
            <a:r>
              <a:rPr lang="en-US" sz="2000" b="1" i="0" u="none" strike="noStrike" baseline="0" dirty="0">
                <a:effectLst/>
              </a:rPr>
              <a:t>Population </a:t>
            </a:r>
            <a:r>
              <a:rPr lang="pl-PL" sz="2000" b="1" i="0" u="none" strike="noStrike" baseline="0" dirty="0" err="1">
                <a:effectLst/>
              </a:rPr>
              <a:t>according</a:t>
            </a:r>
            <a:r>
              <a:rPr lang="pl-PL" sz="2000" b="1" i="0" u="none" strike="noStrike" baseline="0" dirty="0">
                <a:effectLst/>
              </a:rPr>
              <a:t> to</a:t>
            </a:r>
            <a:r>
              <a:rPr lang="en-US" sz="2000" b="1" i="0" u="none" strike="noStrike" baseline="0" dirty="0">
                <a:effectLst/>
              </a:rPr>
              <a:t> age</a:t>
            </a:r>
            <a:r>
              <a:rPr lang="pl-PL" sz="2000" b="1" i="0" u="none" strike="noStrike" baseline="0" dirty="0">
                <a:effectLst/>
              </a:rPr>
              <a:t> </a:t>
            </a:r>
            <a:r>
              <a:rPr lang="en-US" sz="2000" b="1" i="0" u="none" strike="noStrike" baseline="0" dirty="0">
                <a:effectLst/>
              </a:rPr>
              <a:t>as at</a:t>
            </a:r>
            <a:r>
              <a:rPr lang="pl-PL" dirty="0"/>
              <a:t> : 31.12.2018
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4295720614376187"/>
          <c:y val="0.2755370615386169"/>
          <c:w val="0.3384410660720239"/>
          <c:h val="0.68918908000121182"/>
        </c:manualLayout>
      </c:layout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Population in pre-working, working and post-working age as at : 31.12.2018
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0-A3A2-4FC5-806B-EA549626EE37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1-A3A2-4FC5-806B-EA549626EE37}"/>
              </c:ext>
            </c:extLst>
          </c:dPt>
          <c:dPt>
            <c:idx val="2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2-A3A2-4FC5-806B-EA549626EE37}"/>
              </c:ext>
            </c:extLst>
          </c:dPt>
          <c:dLbls>
            <c:dLbl>
              <c:idx val="0"/>
              <c:layout>
                <c:manualLayout>
                  <c:x val="-5.7771234743758629E-2"/>
                  <c:y val="0.1671488521477411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3A2-4FC5-806B-EA549626EE37}"/>
                </c:ext>
              </c:extLst>
            </c:dLbl>
            <c:dLbl>
              <c:idx val="2"/>
              <c:layout>
                <c:manualLayout>
                  <c:x val="7.9028173456917483E-2"/>
                  <c:y val="0.1334626960640737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3A2-4FC5-806B-EA549626EE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latin typeface="Candara" pitchFamily="34" charset="0"/>
                  </a:defRPr>
                </a:pPr>
                <a:endParaRPr lang="pl-PL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Arkusz1!$A$2:$A$4</c:f>
              <c:strCache>
                <c:ptCount val="3"/>
                <c:pt idx="0">
                  <c:v>pre-working age (0-17 years)</c:v>
                </c:pt>
                <c:pt idx="1">
                  <c:v>working age (women: 18-59 years, men: 18-64 years)</c:v>
                </c:pt>
                <c:pt idx="2">
                  <c:v>post-working age (women: 60 years and more, men: 65 years and more)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17.329999999999998</c:v>
                </c:pt>
                <c:pt idx="1">
                  <c:v>57.74</c:v>
                </c:pt>
                <c:pt idx="2">
                  <c:v>24.92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3A2-4FC5-806B-EA549626EE3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59915986517371089"/>
          <c:y val="0.34712658189494128"/>
          <c:w val="0.33785110186169803"/>
          <c:h val="0.54600978679136658"/>
        </c:manualLayout>
      </c:layout>
      <c:overlay val="0"/>
      <c:txPr>
        <a:bodyPr/>
        <a:lstStyle/>
        <a:p>
          <a:pPr>
            <a:defRPr sz="1400">
              <a:latin typeface="Candara" pitchFamily="34" charset="0"/>
            </a:defRPr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21"/>
    </mc:Choice>
    <mc:Fallback>
      <c:style val="21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latin typeface="Candara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Arkusz1!$C$2:$U$2</c:f>
              <c:strCach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strCache>
            </c:strRef>
          </c:cat>
          <c:val>
            <c:numRef>
              <c:f>Arkusz1!$C$5:$U$5</c:f>
              <c:numCache>
                <c:formatCode>0.00%</c:formatCode>
                <c:ptCount val="19"/>
                <c:pt idx="0">
                  <c:v>0.15060893345846316</c:v>
                </c:pt>
                <c:pt idx="1">
                  <c:v>0.10731726404212458</c:v>
                </c:pt>
                <c:pt idx="2">
                  <c:v>0.10070243882622994</c:v>
                </c:pt>
                <c:pt idx="3">
                  <c:v>0.13969746607769098</c:v>
                </c:pt>
                <c:pt idx="4">
                  <c:v>0.18209445593817342</c:v>
                </c:pt>
                <c:pt idx="5">
                  <c:v>0.20097543784983807</c:v>
                </c:pt>
                <c:pt idx="6">
                  <c:v>0.17507813953837814</c:v>
                </c:pt>
                <c:pt idx="7">
                  <c:v>0.19676298144800031</c:v>
                </c:pt>
                <c:pt idx="8">
                  <c:v>0.26234713578470831</c:v>
                </c:pt>
                <c:pt idx="9">
                  <c:v>0.33245137935278757</c:v>
                </c:pt>
                <c:pt idx="10">
                  <c:v>0.24695627293272898</c:v>
                </c:pt>
                <c:pt idx="11">
                  <c:v>0.20906833281900769</c:v>
                </c:pt>
                <c:pt idx="12">
                  <c:v>0.15792106857196486</c:v>
                </c:pt>
                <c:pt idx="13">
                  <c:v>0.14454239072983024</c:v>
                </c:pt>
                <c:pt idx="14">
                  <c:v>0.13158205502250686</c:v>
                </c:pt>
                <c:pt idx="15">
                  <c:v>0.13133083432224449</c:v>
                </c:pt>
                <c:pt idx="16">
                  <c:v>0.14247911904159069</c:v>
                </c:pt>
                <c:pt idx="17">
                  <c:v>0.12539010570208631</c:v>
                </c:pt>
                <c:pt idx="18">
                  <c:v>0.17448157850517021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58-4CCC-AADA-390A29003E7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69812224"/>
        <c:axId val="69813760"/>
      </c:barChart>
      <c:catAx>
        <c:axId val="6981222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Candara" pitchFamily="34" charset="0"/>
              </a:defRPr>
            </a:pPr>
            <a:endParaRPr lang="pl-PL"/>
          </a:p>
        </c:txPr>
        <c:crossAx val="69813760"/>
        <c:crosses val="autoZero"/>
        <c:auto val="1"/>
        <c:lblAlgn val="ctr"/>
        <c:lblOffset val="100"/>
        <c:noMultiLvlLbl val="0"/>
      </c:catAx>
      <c:valAx>
        <c:axId val="69813760"/>
        <c:scaling>
          <c:orientation val="minMax"/>
        </c:scaling>
        <c:delete val="0"/>
        <c:axPos val="b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Candara" pitchFamily="34" charset="0"/>
              </a:defRPr>
            </a:pPr>
            <a:endParaRPr lang="pl-PL"/>
          </a:p>
        </c:txPr>
        <c:crossAx val="698122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kern="1200" baseline="0">
                <a:solidFill>
                  <a:prstClr val="black"/>
                </a:solidFill>
                <a:latin typeface="Candara" pitchFamily="34" charset="0"/>
                <a:ea typeface="+mn-ea"/>
                <a:cs typeface="Arial" pitchFamily="34" charset="0"/>
              </a:defRPr>
            </a:pPr>
            <a:r>
              <a:rPr lang="pl-PL" sz="1800" b="1" i="0" baseline="0" dirty="0">
                <a:effectLst/>
              </a:rPr>
              <a:t>People </a:t>
            </a:r>
            <a:r>
              <a:rPr lang="pl-PL" sz="1800" b="1" i="0" baseline="0" dirty="0" err="1">
                <a:effectLst/>
              </a:rPr>
              <a:t>working</a:t>
            </a:r>
            <a:r>
              <a:rPr lang="pl-PL" sz="1800" b="1" i="0" baseline="0" dirty="0">
                <a:effectLst/>
              </a:rPr>
              <a:t> in Bielsko-Biała 1976-2017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kern="1200" baseline="0">
                <a:solidFill>
                  <a:prstClr val="black"/>
                </a:solidFill>
                <a:latin typeface="Candara" pitchFamily="34" charset="0"/>
                <a:ea typeface="+mn-ea"/>
                <a:cs typeface="Arial" pitchFamily="34" charset="0"/>
              </a:defRPr>
            </a:pPr>
            <a:r>
              <a:rPr lang="pl-PL" sz="1800" b="1" i="0" baseline="0" dirty="0">
                <a:effectLst/>
              </a:rPr>
              <a:t>(</a:t>
            </a:r>
            <a:r>
              <a:rPr lang="pl-PL" sz="1800" b="1" i="0" baseline="0" dirty="0" err="1">
                <a:effectLst/>
              </a:rPr>
              <a:t>according</a:t>
            </a:r>
            <a:r>
              <a:rPr lang="pl-PL" sz="1800" b="1" i="0" baseline="0" dirty="0">
                <a:effectLst/>
              </a:rPr>
              <a:t> to </a:t>
            </a:r>
            <a:r>
              <a:rPr lang="pl-PL" sz="1800" b="1" i="0" baseline="0" dirty="0" err="1">
                <a:effectLst/>
              </a:rPr>
              <a:t>Statistics</a:t>
            </a:r>
            <a:r>
              <a:rPr lang="pl-PL" sz="1800" b="1" i="0" baseline="0" dirty="0">
                <a:effectLst/>
              </a:rPr>
              <a:t> Poland)</a:t>
            </a:r>
            <a:endParaRPr lang="pl-PL" dirty="0">
              <a:effectLst/>
            </a:endParaRPr>
          </a:p>
        </c:rich>
      </c:tx>
      <c:layout>
        <c:manualLayout>
          <c:xMode val="edge"/>
          <c:yMode val="edge"/>
          <c:x val="0.25834356698462074"/>
          <c:y val="1.832408231697199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6145105910494046E-2"/>
          <c:y val="0.18150959417207618"/>
          <c:w val="0.90572346916327462"/>
          <c:h val="0.66216722672949779"/>
        </c:manualLayout>
      </c:layout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total </c:v>
                </c:pt>
              </c:strCache>
            </c:strRef>
          </c:tx>
          <c:marker>
            <c:symbol val="diamond"/>
            <c:size val="10"/>
          </c:marker>
          <c:cat>
            <c:numRef>
              <c:f>Arkusz1!$A$2:$A$7</c:f>
              <c:numCache>
                <c:formatCode>General</c:formatCode>
                <c:ptCount val="6"/>
                <c:pt idx="0">
                  <c:v>1976</c:v>
                </c:pt>
                <c:pt idx="1">
                  <c:v>1985</c:v>
                </c:pt>
                <c:pt idx="2">
                  <c:v>1995</c:v>
                </c:pt>
                <c:pt idx="3">
                  <c:v>2005</c:v>
                </c:pt>
                <c:pt idx="4">
                  <c:v>2015</c:v>
                </c:pt>
                <c:pt idx="5">
                  <c:v>2017</c:v>
                </c:pt>
              </c:numCache>
            </c:numRef>
          </c:cat>
          <c:val>
            <c:numRef>
              <c:f>Arkusz1!$B$2:$B$7</c:f>
              <c:numCache>
                <c:formatCode>0</c:formatCode>
                <c:ptCount val="6"/>
                <c:pt idx="0">
                  <c:v>110659</c:v>
                </c:pt>
                <c:pt idx="1">
                  <c:v>93102</c:v>
                </c:pt>
                <c:pt idx="2">
                  <c:v>72832</c:v>
                </c:pt>
                <c:pt idx="3">
                  <c:v>59984</c:v>
                </c:pt>
                <c:pt idx="4">
                  <c:v>75957</c:v>
                </c:pt>
                <c:pt idx="5">
                  <c:v>82455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363-478F-9B00-F2750BBD35AD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agriculture, forestry, hunting, fishery industry</c:v>
                </c:pt>
              </c:strCache>
            </c:strRef>
          </c:tx>
          <c:marker>
            <c:symbol val="square"/>
            <c:size val="10"/>
          </c:marker>
          <c:cat>
            <c:numRef>
              <c:f>Arkusz1!$A$2:$A$7</c:f>
              <c:numCache>
                <c:formatCode>General</c:formatCode>
                <c:ptCount val="6"/>
                <c:pt idx="0">
                  <c:v>1976</c:v>
                </c:pt>
                <c:pt idx="1">
                  <c:v>1985</c:v>
                </c:pt>
                <c:pt idx="2">
                  <c:v>1995</c:v>
                </c:pt>
                <c:pt idx="3">
                  <c:v>2005</c:v>
                </c:pt>
                <c:pt idx="4">
                  <c:v>2015</c:v>
                </c:pt>
                <c:pt idx="5">
                  <c:v>2017</c:v>
                </c:pt>
              </c:numCache>
            </c:numRef>
          </c:cat>
          <c:val>
            <c:numRef>
              <c:f>Arkusz1!$C$2:$C$7</c:f>
              <c:numCache>
                <c:formatCode>0</c:formatCode>
                <c:ptCount val="6"/>
                <c:pt idx="0">
                  <c:v>1196</c:v>
                </c:pt>
                <c:pt idx="1">
                  <c:v>916</c:v>
                </c:pt>
                <c:pt idx="2">
                  <c:v>254</c:v>
                </c:pt>
                <c:pt idx="3">
                  <c:v>493</c:v>
                </c:pt>
                <c:pt idx="4">
                  <c:v>726</c:v>
                </c:pt>
                <c:pt idx="5">
                  <c:v>724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363-478F-9B00-F2750BBD35AD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industry and construction</c:v>
                </c:pt>
              </c:strCache>
            </c:strRef>
          </c:tx>
          <c:marker>
            <c:symbol val="triangle"/>
            <c:size val="10"/>
          </c:marker>
          <c:cat>
            <c:numRef>
              <c:f>Arkusz1!$A$2:$A$7</c:f>
              <c:numCache>
                <c:formatCode>General</c:formatCode>
                <c:ptCount val="6"/>
                <c:pt idx="0">
                  <c:v>1976</c:v>
                </c:pt>
                <c:pt idx="1">
                  <c:v>1985</c:v>
                </c:pt>
                <c:pt idx="2">
                  <c:v>1995</c:v>
                </c:pt>
                <c:pt idx="3">
                  <c:v>2005</c:v>
                </c:pt>
                <c:pt idx="4">
                  <c:v>2015</c:v>
                </c:pt>
                <c:pt idx="5">
                  <c:v>2017</c:v>
                </c:pt>
              </c:numCache>
            </c:numRef>
          </c:cat>
          <c:val>
            <c:numRef>
              <c:f>Arkusz1!$D$2:$D$7</c:f>
              <c:numCache>
                <c:formatCode>0</c:formatCode>
                <c:ptCount val="6"/>
                <c:pt idx="0">
                  <c:v>79238</c:v>
                </c:pt>
                <c:pt idx="1">
                  <c:v>56977</c:v>
                </c:pt>
                <c:pt idx="2">
                  <c:v>38463</c:v>
                </c:pt>
                <c:pt idx="3">
                  <c:v>24703</c:v>
                </c:pt>
                <c:pt idx="4">
                  <c:v>32258</c:v>
                </c:pt>
                <c:pt idx="5">
                  <c:v>34424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363-478F-9B00-F2750BBD35AD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services</c:v>
                </c:pt>
              </c:strCache>
            </c:strRef>
          </c:tx>
          <c:marker>
            <c:symbol val="x"/>
            <c:size val="10"/>
          </c:marker>
          <c:cat>
            <c:numRef>
              <c:f>Arkusz1!$A$2:$A$7</c:f>
              <c:numCache>
                <c:formatCode>General</c:formatCode>
                <c:ptCount val="6"/>
                <c:pt idx="0">
                  <c:v>1976</c:v>
                </c:pt>
                <c:pt idx="1">
                  <c:v>1985</c:v>
                </c:pt>
                <c:pt idx="2">
                  <c:v>1995</c:v>
                </c:pt>
                <c:pt idx="3">
                  <c:v>2005</c:v>
                </c:pt>
                <c:pt idx="4">
                  <c:v>2015</c:v>
                </c:pt>
                <c:pt idx="5">
                  <c:v>2017</c:v>
                </c:pt>
              </c:numCache>
            </c:numRef>
          </c:cat>
          <c:val>
            <c:numRef>
              <c:f>Arkusz1!$E$2:$E$7</c:f>
              <c:numCache>
                <c:formatCode>0</c:formatCode>
                <c:ptCount val="6"/>
                <c:pt idx="0">
                  <c:v>30225</c:v>
                </c:pt>
                <c:pt idx="1">
                  <c:v>35209</c:v>
                </c:pt>
                <c:pt idx="2">
                  <c:v>34115</c:v>
                </c:pt>
                <c:pt idx="3">
                  <c:v>34788</c:v>
                </c:pt>
                <c:pt idx="4">
                  <c:v>42973</c:v>
                </c:pt>
                <c:pt idx="5">
                  <c:v>47307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363-478F-9B00-F2750BBD35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900544"/>
        <c:axId val="69918720"/>
      </c:lineChart>
      <c:catAx>
        <c:axId val="69900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Candara" pitchFamily="34" charset="0"/>
              </a:defRPr>
            </a:pPr>
            <a:endParaRPr lang="pl-PL"/>
          </a:p>
        </c:txPr>
        <c:crossAx val="69918720"/>
        <c:crosses val="autoZero"/>
        <c:auto val="1"/>
        <c:lblAlgn val="ctr"/>
        <c:lblOffset val="100"/>
        <c:noMultiLvlLbl val="0"/>
      </c:catAx>
      <c:valAx>
        <c:axId val="69918720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Candara" pitchFamily="34" charset="0"/>
              </a:defRPr>
            </a:pPr>
            <a:endParaRPr lang="pl-PL"/>
          </a:p>
        </c:txPr>
        <c:crossAx val="69900544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 sz="1100" b="0">
                <a:latin typeface="Candara" pitchFamily="34" charset="0"/>
              </a:defRPr>
            </a:pPr>
            <a:endParaRPr lang="pl-PL"/>
          </a:p>
        </c:txPr>
      </c:legendEntry>
      <c:legendEntry>
        <c:idx val="1"/>
        <c:txPr>
          <a:bodyPr/>
          <a:lstStyle/>
          <a:p>
            <a:pPr>
              <a:defRPr sz="1100" b="0">
                <a:latin typeface="Candara" pitchFamily="34" charset="0"/>
              </a:defRPr>
            </a:pPr>
            <a:endParaRPr lang="pl-PL"/>
          </a:p>
        </c:txPr>
      </c:legendEntry>
      <c:legendEntry>
        <c:idx val="2"/>
        <c:txPr>
          <a:bodyPr/>
          <a:lstStyle/>
          <a:p>
            <a:pPr>
              <a:defRPr sz="1100" b="0">
                <a:latin typeface="Candara" pitchFamily="34" charset="0"/>
              </a:defRPr>
            </a:pPr>
            <a:endParaRPr lang="pl-PL"/>
          </a:p>
        </c:txPr>
      </c:legendEntry>
      <c:legendEntry>
        <c:idx val="3"/>
        <c:txPr>
          <a:bodyPr/>
          <a:lstStyle/>
          <a:p>
            <a:pPr>
              <a:defRPr sz="1100" b="0">
                <a:latin typeface="Candara" pitchFamily="34" charset="0"/>
              </a:defRPr>
            </a:pPr>
            <a:endParaRPr lang="pl-PL"/>
          </a:p>
        </c:txPr>
      </c:legendEntry>
      <c:overlay val="0"/>
      <c:txPr>
        <a:bodyPr/>
        <a:lstStyle/>
        <a:p>
          <a:pPr>
            <a:defRPr sz="1100" b="0">
              <a:latin typeface="Candara" pitchFamily="34" charset="0"/>
            </a:defRPr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pl-P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pl-PL" sz="2000" b="1" dirty="0" err="1">
                <a:effectLst/>
                <a:latin typeface="Candara" panose="020E0502030303020204" pitchFamily="34" charset="0"/>
              </a:rPr>
              <a:t>Employed</a:t>
            </a:r>
            <a:r>
              <a:rPr lang="pl-PL" sz="2000" b="1" dirty="0">
                <a:effectLst/>
                <a:latin typeface="Candara" panose="020E0502030303020204" pitchFamily="34" charset="0"/>
              </a:rPr>
              <a:t> </a:t>
            </a:r>
            <a:r>
              <a:rPr lang="pl-PL" sz="2000" b="1" dirty="0" err="1">
                <a:effectLst/>
                <a:latin typeface="Candara" panose="020E0502030303020204" pitchFamily="34" charset="0"/>
              </a:rPr>
              <a:t>according</a:t>
            </a:r>
            <a:r>
              <a:rPr lang="pl-PL" sz="2000" b="1" baseline="0" dirty="0">
                <a:effectLst/>
                <a:latin typeface="Candara" panose="020E0502030303020204" pitchFamily="34" charset="0"/>
              </a:rPr>
              <a:t> to</a:t>
            </a:r>
            <a:r>
              <a:rPr lang="pl-PL" sz="2000" b="1" dirty="0">
                <a:effectLst/>
                <a:latin typeface="Candara" panose="020E0502030303020204" pitchFamily="34" charset="0"/>
              </a:rPr>
              <a:t> </a:t>
            </a:r>
            <a:r>
              <a:rPr lang="pl-PL" sz="2000" b="1" dirty="0" err="1">
                <a:effectLst/>
                <a:latin typeface="Candara" panose="020E0502030303020204" pitchFamily="34" charset="0"/>
              </a:rPr>
              <a:t>activity</a:t>
            </a:r>
            <a:r>
              <a:rPr lang="pl-PL" sz="2000" dirty="0">
                <a:latin typeface="Candara" pitchFamily="34" charset="0"/>
              </a:rPr>
              <a:t>
(as</a:t>
            </a:r>
            <a:r>
              <a:rPr lang="pl-PL" sz="2000" baseline="0" dirty="0">
                <a:latin typeface="Candara" pitchFamily="34" charset="0"/>
              </a:rPr>
              <a:t> </a:t>
            </a:r>
            <a:r>
              <a:rPr lang="pl-PL" sz="2000" baseline="0" dirty="0" err="1">
                <a:latin typeface="Candara" pitchFamily="34" charset="0"/>
              </a:rPr>
              <a:t>at</a:t>
            </a:r>
            <a:r>
              <a:rPr lang="pl-PL" sz="2000" dirty="0">
                <a:latin typeface="Candara" pitchFamily="34" charset="0"/>
              </a:rPr>
              <a:t>: 31.12.2017)</a:t>
            </a:r>
            <a:r>
              <a:rPr lang="pl-PL" dirty="0"/>
              <a:t>
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Bielsko-Biała employed by categories of activity
(as at: 31.12.2017)
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Candara" pitchFamily="34" charset="0"/>
                  </a:defRPr>
                </a:pPr>
                <a:endParaRPr lang="pl-P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Arkusz1!$A$2:$A$6</c:f>
              <c:strCache>
                <c:ptCount val="5"/>
                <c:pt idx="0">
                  <c:v>agriculture, forestry, hunting, fishery industry</c:v>
                </c:pt>
                <c:pt idx="1">
                  <c:v>industry and construction</c:v>
                </c:pt>
                <c:pt idx="2">
                  <c:v>sections G,H,I,J</c:v>
                </c:pt>
                <c:pt idx="3">
                  <c:v>sections K,L</c:v>
                </c:pt>
                <c:pt idx="4">
                  <c:v>other services</c:v>
                </c:pt>
              </c:strCache>
            </c:strRef>
          </c:cat>
          <c:val>
            <c:numRef>
              <c:f>Arkusz1!$B$2:$B$6</c:f>
              <c:numCache>
                <c:formatCode>#,##0</c:formatCode>
                <c:ptCount val="5"/>
                <c:pt idx="0" formatCode="General">
                  <c:v>724</c:v>
                </c:pt>
                <c:pt idx="1">
                  <c:v>34424</c:v>
                </c:pt>
                <c:pt idx="2">
                  <c:v>17757</c:v>
                </c:pt>
                <c:pt idx="3">
                  <c:v>2060</c:v>
                </c:pt>
                <c:pt idx="4">
                  <c:v>27490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5B-40E3-845C-D82C23A2811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9781415656196923"/>
          <c:y val="0.35245226377952765"/>
          <c:w val="0.29364706004888347"/>
          <c:h val="0.54698572834645653"/>
        </c:manualLayout>
      </c:layout>
      <c:overlay val="0"/>
      <c:txPr>
        <a:bodyPr/>
        <a:lstStyle/>
        <a:p>
          <a:pPr>
            <a:defRPr sz="1200">
              <a:latin typeface="Candara" pitchFamily="34" charset="0"/>
            </a:defRPr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 sz="1100">
                <a:solidFill>
                  <a:schemeClr val="tx2">
                    <a:lumMod val="50000"/>
                  </a:schemeClr>
                </a:solidFill>
                <a:latin typeface="Candara" pitchFamily="34" charset="0"/>
              </a:defRPr>
            </a:pPr>
            <a:r>
              <a:rPr lang="pl-PL" sz="1100" dirty="0">
                <a:solidFill>
                  <a:schemeClr val="tx1"/>
                </a:solidFill>
                <a:latin typeface="Candara" pitchFamily="34" charset="0"/>
              </a:rPr>
              <a:t>Register</a:t>
            </a:r>
            <a:r>
              <a:rPr lang="pl-PL" sz="1100" baseline="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l-PL" sz="1100" baseline="0" dirty="0" err="1">
                <a:solidFill>
                  <a:schemeClr val="tx1"/>
                </a:solidFill>
                <a:latin typeface="Candara" pitchFamily="34" charset="0"/>
              </a:rPr>
              <a:t>unemployment</a:t>
            </a:r>
            <a:r>
              <a:rPr lang="pl-PL" sz="1100" baseline="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l-PL" sz="1100" baseline="0" dirty="0" err="1">
                <a:solidFill>
                  <a:schemeClr val="tx1"/>
                </a:solidFill>
                <a:latin typeface="Candara" pitchFamily="34" charset="0"/>
              </a:rPr>
              <a:t>rate</a:t>
            </a:r>
            <a:r>
              <a:rPr lang="pl-PL" sz="1100" baseline="0" dirty="0">
                <a:solidFill>
                  <a:schemeClr val="tx1"/>
                </a:solidFill>
                <a:latin typeface="Candara" pitchFamily="34" charset="0"/>
              </a:rPr>
              <a:t> in the </a:t>
            </a:r>
            <a:r>
              <a:rPr lang="pl-PL" sz="1100" baseline="0" dirty="0" err="1">
                <a:solidFill>
                  <a:schemeClr val="tx1"/>
                </a:solidFill>
                <a:latin typeface="Candara" pitchFamily="34" charset="0"/>
              </a:rPr>
              <a:t>counties</a:t>
            </a:r>
            <a:r>
              <a:rPr lang="pl-PL" sz="1100" baseline="0" dirty="0">
                <a:solidFill>
                  <a:schemeClr val="tx1"/>
                </a:solidFill>
                <a:latin typeface="Candara" pitchFamily="34" charset="0"/>
              </a:rPr>
              <a:t> of </a:t>
            </a:r>
            <a:r>
              <a:rPr lang="pl-PL" sz="1100" baseline="0" dirty="0" err="1">
                <a:solidFill>
                  <a:schemeClr val="tx1"/>
                </a:solidFill>
                <a:latin typeface="Candara" pitchFamily="34" charset="0"/>
              </a:rPr>
              <a:t>Silesian</a:t>
            </a:r>
            <a:r>
              <a:rPr lang="pl-PL" sz="1100" baseline="0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pl-PL" sz="1100" baseline="0" dirty="0" err="1">
                <a:solidFill>
                  <a:schemeClr val="tx1"/>
                </a:solidFill>
                <a:latin typeface="Candara" pitchFamily="34" charset="0"/>
              </a:rPr>
              <a:t>Voivodeship</a:t>
            </a:r>
            <a:r>
              <a:rPr lang="pl-PL" sz="1100" dirty="0">
                <a:solidFill>
                  <a:schemeClr val="tx1"/>
                </a:solidFill>
                <a:latin typeface="Candara" pitchFamily="34" charset="0"/>
              </a:rPr>
              <a:t> %</a:t>
            </a:r>
            <a:r>
              <a:rPr lang="pl-PL" sz="1100" baseline="0" dirty="0">
                <a:solidFill>
                  <a:schemeClr val="tx1"/>
                </a:solidFill>
                <a:latin typeface="Candara" pitchFamily="34" charset="0"/>
              </a:rPr>
              <a:t> </a:t>
            </a:r>
            <a:endParaRPr lang="pl-PL" sz="1100" dirty="0">
              <a:solidFill>
                <a:schemeClr val="tx1"/>
              </a:solidFill>
              <a:latin typeface="Candara" pitchFamily="34" charset="0"/>
            </a:endParaRPr>
          </a:p>
        </c:rich>
      </c:tx>
      <c:layout>
        <c:manualLayout>
          <c:xMode val="edge"/>
          <c:yMode val="edge"/>
          <c:x val="0.12398583527912871"/>
          <c:y val="1.4021811479883865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30561091205916247"/>
          <c:y val="5.3438073581194796E-2"/>
          <c:w val="0.61166081855104149"/>
          <c:h val="0.8892847619825977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Stopa bezrobocia w powiatach-dane w %</c:v>
                </c:pt>
              </c:strCache>
            </c:strRef>
          </c:tx>
          <c:spPr>
            <a:solidFill>
              <a:srgbClr val="EE7D3E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299E00"/>
              </a:solidFill>
            </c:spPr>
            <c:extLst>
              <c:ext xmlns:c16="http://schemas.microsoft.com/office/drawing/2014/chart" uri="{C3380CC4-5D6E-409C-BE32-E72D297353CC}">
                <c16:uniqueId val="{00000000-A79F-481D-99FE-B1572FBB5040}"/>
              </c:ext>
            </c:extLst>
          </c:dPt>
          <c:dLbls>
            <c:dLbl>
              <c:idx val="3"/>
              <c:spPr/>
              <c:txPr>
                <a:bodyPr/>
                <a:lstStyle/>
                <a:p>
                  <a:pPr>
                    <a:defRPr sz="900" b="0">
                      <a:solidFill>
                        <a:schemeClr val="tx2">
                          <a:lumMod val="50000"/>
                        </a:schemeClr>
                      </a:solidFill>
                      <a:latin typeface="Candara" pitchFamily="34" charset="0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A79F-481D-99FE-B1572FBB50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solidFill>
                      <a:schemeClr val="tx2">
                        <a:lumMod val="50000"/>
                      </a:schemeClr>
                    </a:solidFill>
                    <a:latin typeface="Candara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Arkusz1!$A$2:$A$37</c:f>
              <c:strCache>
                <c:ptCount val="36"/>
                <c:pt idx="0">
                  <c:v>Katowice</c:v>
                </c:pt>
                <c:pt idx="1">
                  <c:v>Bielsko-Biała</c:v>
                </c:pt>
                <c:pt idx="2">
                  <c:v>Powiat bieruńsko-lędziński</c:v>
                </c:pt>
                <c:pt idx="3">
                  <c:v>Powiat pszczyński</c:v>
                </c:pt>
                <c:pt idx="4">
                  <c:v>Tychy</c:v>
                </c:pt>
                <c:pt idx="5">
                  <c:v>Gliwice</c:v>
                </c:pt>
                <c:pt idx="6">
                  <c:v>Ruda Śląska</c:v>
                </c:pt>
                <c:pt idx="7">
                  <c:v>Powiat mikołowski</c:v>
                </c:pt>
                <c:pt idx="8">
                  <c:v>Rybnik</c:v>
                </c:pt>
                <c:pt idx="9">
                  <c:v>Powiat bielski</c:v>
                </c:pt>
                <c:pt idx="10">
                  <c:v>Żory</c:v>
                </c:pt>
                <c:pt idx="11">
                  <c:v>Częstochowa</c:v>
                </c:pt>
                <c:pt idx="12">
                  <c:v>Chorzów</c:v>
                </c:pt>
                <c:pt idx="13">
                  <c:v>Jastrzębie-Zdrój</c:v>
                </c:pt>
                <c:pt idx="14">
                  <c:v>Powiat raciborski</c:v>
                </c:pt>
                <c:pt idx="15">
                  <c:v>Jaworzno</c:v>
                </c:pt>
                <c:pt idx="16">
                  <c:v>Powiat gliwicki</c:v>
                </c:pt>
                <c:pt idx="17">
                  <c:v>Siemianowice Śląskie</c:v>
                </c:pt>
                <c:pt idx="18">
                  <c:v>Dąbrowa Górnicza</c:v>
                </c:pt>
                <c:pt idx="19">
                  <c:v>Powiat cieszyński</c:v>
                </c:pt>
                <c:pt idx="20">
                  <c:v>Powiat wodzisławski</c:v>
                </c:pt>
                <c:pt idx="21">
                  <c:v>Powiat tarnogórski</c:v>
                </c:pt>
                <c:pt idx="22">
                  <c:v>Mysłowice</c:v>
                </c:pt>
                <c:pt idx="23">
                  <c:v>Powiat rybnicki</c:v>
                </c:pt>
                <c:pt idx="24">
                  <c:v>Zabrze</c:v>
                </c:pt>
                <c:pt idx="25">
                  <c:v>Powiat lubliniecki</c:v>
                </c:pt>
                <c:pt idx="26">
                  <c:v>Sosnowiec</c:v>
                </c:pt>
                <c:pt idx="27">
                  <c:v>Powiat myszkowski</c:v>
                </c:pt>
                <c:pt idx="28">
                  <c:v>Powiat żywiecki</c:v>
                </c:pt>
                <c:pt idx="29">
                  <c:v>Piekary Śląskie</c:v>
                </c:pt>
                <c:pt idx="30">
                  <c:v>Powiat częstochowski</c:v>
                </c:pt>
                <c:pt idx="31">
                  <c:v>Świętochłowice</c:v>
                </c:pt>
                <c:pt idx="32">
                  <c:v>Powiat kłobucki</c:v>
                </c:pt>
                <c:pt idx="33">
                  <c:v>Powiat zawierciański</c:v>
                </c:pt>
                <c:pt idx="34">
                  <c:v>Powiat będziński</c:v>
                </c:pt>
                <c:pt idx="35">
                  <c:v>Bytom</c:v>
                </c:pt>
              </c:strCache>
            </c:strRef>
          </c:cat>
          <c:val>
            <c:numRef>
              <c:f>Arkusz1!$B$2:$B$37</c:f>
              <c:numCache>
                <c:formatCode>0.0</c:formatCode>
                <c:ptCount val="36"/>
                <c:pt idx="0">
                  <c:v>1.4</c:v>
                </c:pt>
                <c:pt idx="1">
                  <c:v>1.8</c:v>
                </c:pt>
                <c:pt idx="2">
                  <c:v>2.1</c:v>
                </c:pt>
                <c:pt idx="3">
                  <c:v>2.4</c:v>
                </c:pt>
                <c:pt idx="4">
                  <c:v>2.4</c:v>
                </c:pt>
                <c:pt idx="5">
                  <c:v>2.6</c:v>
                </c:pt>
                <c:pt idx="6">
                  <c:v>2.6</c:v>
                </c:pt>
                <c:pt idx="7">
                  <c:v>2.9</c:v>
                </c:pt>
                <c:pt idx="8">
                  <c:v>3</c:v>
                </c:pt>
                <c:pt idx="9">
                  <c:v>3.1</c:v>
                </c:pt>
                <c:pt idx="10">
                  <c:v>3.2</c:v>
                </c:pt>
                <c:pt idx="11">
                  <c:v>3.3</c:v>
                </c:pt>
                <c:pt idx="12">
                  <c:v>3.6</c:v>
                </c:pt>
                <c:pt idx="13">
                  <c:v>3.8</c:v>
                </c:pt>
                <c:pt idx="14">
                  <c:v>3.9</c:v>
                </c:pt>
                <c:pt idx="15">
                  <c:v>4</c:v>
                </c:pt>
                <c:pt idx="16">
                  <c:v>4.2</c:v>
                </c:pt>
                <c:pt idx="17">
                  <c:v>4.3</c:v>
                </c:pt>
                <c:pt idx="18">
                  <c:v>4.4000000000000004</c:v>
                </c:pt>
                <c:pt idx="19">
                  <c:v>4.5</c:v>
                </c:pt>
                <c:pt idx="20">
                  <c:v>4.5</c:v>
                </c:pt>
                <c:pt idx="21">
                  <c:v>4.9000000000000004</c:v>
                </c:pt>
                <c:pt idx="22">
                  <c:v>5</c:v>
                </c:pt>
                <c:pt idx="23">
                  <c:v>5.0999999999999996</c:v>
                </c:pt>
                <c:pt idx="24">
                  <c:v>5.0999999999999996</c:v>
                </c:pt>
                <c:pt idx="25">
                  <c:v>5.5</c:v>
                </c:pt>
                <c:pt idx="26">
                  <c:v>5.7</c:v>
                </c:pt>
                <c:pt idx="27">
                  <c:v>5.8</c:v>
                </c:pt>
                <c:pt idx="28">
                  <c:v>6.2</c:v>
                </c:pt>
                <c:pt idx="29">
                  <c:v>6.2</c:v>
                </c:pt>
                <c:pt idx="30">
                  <c:v>6.4</c:v>
                </c:pt>
                <c:pt idx="31">
                  <c:v>6.4</c:v>
                </c:pt>
                <c:pt idx="32">
                  <c:v>6.5</c:v>
                </c:pt>
                <c:pt idx="33">
                  <c:v>6.7</c:v>
                </c:pt>
                <c:pt idx="34">
                  <c:v>7</c:v>
                </c:pt>
                <c:pt idx="35">
                  <c:v>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79F-481D-99FE-B1572FBB50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1236096"/>
        <c:axId val="100111488"/>
      </c:barChart>
      <c:catAx>
        <c:axId val="1012360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800">
                <a:solidFill>
                  <a:schemeClr val="tx1"/>
                </a:solidFill>
                <a:latin typeface="Candara" pitchFamily="34" charset="0"/>
              </a:defRPr>
            </a:pPr>
            <a:endParaRPr lang="pl-PL"/>
          </a:p>
        </c:txPr>
        <c:crossAx val="100111488"/>
        <c:crosses val="autoZero"/>
        <c:auto val="1"/>
        <c:lblAlgn val="ctr"/>
        <c:lblOffset val="100"/>
        <c:noMultiLvlLbl val="0"/>
      </c:catAx>
      <c:valAx>
        <c:axId val="100111488"/>
        <c:scaling>
          <c:orientation val="minMax"/>
          <c:max val="23"/>
          <c:min val="0"/>
        </c:scaling>
        <c:delete val="0"/>
        <c:axPos val="b"/>
        <c:majorGridlines/>
        <c:numFmt formatCode="0.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>
                <a:solidFill>
                  <a:schemeClr val="tx2">
                    <a:lumMod val="50000"/>
                  </a:schemeClr>
                </a:solidFill>
                <a:latin typeface="Candara" pitchFamily="34" charset="0"/>
              </a:defRPr>
            </a:pPr>
            <a:endParaRPr lang="pl-PL"/>
          </a:p>
        </c:txPr>
        <c:crossAx val="1012360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>
                <a:latin typeface="Candara" pitchFamily="34" charset="0"/>
              </a:defRPr>
            </a:pPr>
            <a:r>
              <a:rPr lang="pl-PL" sz="2000" dirty="0">
                <a:latin typeface="Candara" pitchFamily="34" charset="0"/>
              </a:rPr>
              <a:t>Register</a:t>
            </a:r>
            <a:r>
              <a:rPr lang="pl-PL" sz="2000" baseline="0" dirty="0">
                <a:latin typeface="Candara" pitchFamily="34" charset="0"/>
              </a:rPr>
              <a:t> </a:t>
            </a:r>
            <a:r>
              <a:rPr lang="pl-PL" sz="2000" baseline="0" dirty="0" err="1">
                <a:latin typeface="Candara" pitchFamily="34" charset="0"/>
              </a:rPr>
              <a:t>unemployment</a:t>
            </a:r>
            <a:r>
              <a:rPr lang="pl-PL" sz="2000" baseline="0" dirty="0">
                <a:latin typeface="Candara" pitchFamily="34" charset="0"/>
              </a:rPr>
              <a:t> by </a:t>
            </a:r>
            <a:r>
              <a:rPr lang="pl-PL" sz="2000" baseline="0" dirty="0" err="1">
                <a:latin typeface="Candara" pitchFamily="34" charset="0"/>
              </a:rPr>
              <a:t>educational</a:t>
            </a:r>
            <a:r>
              <a:rPr lang="pl-PL" sz="2000" baseline="0" dirty="0">
                <a:latin typeface="Candara" pitchFamily="34" charset="0"/>
              </a:rPr>
              <a:t> </a:t>
            </a:r>
            <a:r>
              <a:rPr lang="pl-PL" sz="2000" baseline="0" dirty="0" err="1">
                <a:latin typeface="Candara" pitchFamily="34" charset="0"/>
              </a:rPr>
              <a:t>level</a:t>
            </a:r>
            <a:r>
              <a:rPr lang="pl-PL" sz="2000" dirty="0">
                <a:latin typeface="Candara" pitchFamily="34" charset="0"/>
              </a:rPr>
              <a:t> 
</a:t>
            </a:r>
            <a:r>
              <a:rPr lang="pl-PL" sz="1600" dirty="0">
                <a:latin typeface="Candara" pitchFamily="34" charset="0"/>
              </a:rPr>
              <a:t>(as</a:t>
            </a:r>
            <a:r>
              <a:rPr lang="pl-PL" sz="1600" baseline="0" dirty="0">
                <a:latin typeface="Candara" pitchFamily="34" charset="0"/>
              </a:rPr>
              <a:t> </a:t>
            </a:r>
            <a:r>
              <a:rPr lang="pl-PL" sz="1600" baseline="0" dirty="0" err="1">
                <a:latin typeface="Candara" pitchFamily="34" charset="0"/>
              </a:rPr>
              <a:t>at</a:t>
            </a:r>
            <a:r>
              <a:rPr lang="pl-PL" sz="1600" baseline="0" dirty="0">
                <a:latin typeface="Candara" pitchFamily="34" charset="0"/>
              </a:rPr>
              <a:t>: 30.06.</a:t>
            </a:r>
            <a:r>
              <a:rPr lang="pl-PL" sz="1600" dirty="0">
                <a:latin typeface="Candara" pitchFamily="34" charset="0"/>
              </a:rPr>
              <a:t>2019)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Register unemployment in Bielsko-Biała by educational level 
(as at: 31.12.2017 r.)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Candara" pitchFamily="34" charset="0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Arkusz1!$A$2:$A$6</c:f>
              <c:strCache>
                <c:ptCount val="5"/>
                <c:pt idx="0">
                  <c:v>higher education</c:v>
                </c:pt>
                <c:pt idx="1">
                  <c:v>post-secondary and vocational education</c:v>
                </c:pt>
                <c:pt idx="2">
                  <c:v>secondary education</c:v>
                </c:pt>
                <c:pt idx="3">
                  <c:v>basic vocational training</c:v>
                </c:pt>
                <c:pt idx="4">
                  <c:v>lower secondary, primary and incomplete primary education</c:v>
                </c:pt>
              </c:strCache>
            </c:strRef>
          </c:cat>
          <c:val>
            <c:numRef>
              <c:f>Arkusz1!$B$2:$B$6</c:f>
              <c:numCache>
                <c:formatCode>General</c:formatCode>
                <c:ptCount val="5"/>
                <c:pt idx="0">
                  <c:v>433</c:v>
                </c:pt>
                <c:pt idx="1">
                  <c:v>436</c:v>
                </c:pt>
                <c:pt idx="2">
                  <c:v>229</c:v>
                </c:pt>
                <c:pt idx="3">
                  <c:v>422</c:v>
                </c:pt>
                <c:pt idx="4">
                  <c:v>457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BB-4014-8D54-2CBD5232D4C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5644744875441974"/>
          <c:y val="0.23416644182392432"/>
          <c:w val="0.33384414983452398"/>
          <c:h val="0.72623460308162013"/>
        </c:manualLayout>
      </c:layout>
      <c:overlay val="0"/>
      <c:txPr>
        <a:bodyPr/>
        <a:lstStyle/>
        <a:p>
          <a:pPr>
            <a:defRPr>
              <a:latin typeface="Candara" pitchFamily="34" charset="0"/>
            </a:defRPr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504769802209847"/>
          <c:y val="4.6874999999999986E-2"/>
          <c:w val="0.74513742459314392"/>
          <c:h val="0.8519844980314963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0-3223-4D56-9718-449E61DECD6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tx1"/>
                    </a:solidFill>
                    <a:latin typeface="Candara" pitchFamily="34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Arkusz1!$A$2:$A$7</c:f>
              <c:strCache>
                <c:ptCount val="6"/>
                <c:pt idx="0">
                  <c:v>Tychy </c:v>
                </c:pt>
                <c:pt idx="1">
                  <c:v>Sosnowiec</c:v>
                </c:pt>
                <c:pt idx="2">
                  <c:v>Częstochowa</c:v>
                </c:pt>
                <c:pt idx="3">
                  <c:v>Gliwice</c:v>
                </c:pt>
                <c:pt idx="4">
                  <c:v>Bielsko-Biała</c:v>
                </c:pt>
                <c:pt idx="5">
                  <c:v>Katowice</c:v>
                </c:pt>
              </c:strCache>
            </c:strRef>
          </c:cat>
          <c:val>
            <c:numRef>
              <c:f>Arkusz1!$B$2:$B$7</c:f>
              <c:numCache>
                <c:formatCode>General</c:formatCode>
                <c:ptCount val="6"/>
                <c:pt idx="0">
                  <c:v>110</c:v>
                </c:pt>
                <c:pt idx="1">
                  <c:v>113</c:v>
                </c:pt>
                <c:pt idx="2">
                  <c:v>118</c:v>
                </c:pt>
                <c:pt idx="3">
                  <c:v>133</c:v>
                </c:pt>
                <c:pt idx="4">
                  <c:v>152</c:v>
                </c:pt>
                <c:pt idx="5">
                  <c:v>161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23-4D56-9718-449E61DECD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9961600"/>
        <c:axId val="109963136"/>
      </c:barChart>
      <c:catAx>
        <c:axId val="10996160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Candara" pitchFamily="34" charset="0"/>
              </a:defRPr>
            </a:pPr>
            <a:endParaRPr lang="pl-PL"/>
          </a:p>
        </c:txPr>
        <c:crossAx val="109963136"/>
        <c:crosses val="autoZero"/>
        <c:auto val="1"/>
        <c:lblAlgn val="ctr"/>
        <c:lblOffset val="100"/>
        <c:noMultiLvlLbl val="0"/>
      </c:catAx>
      <c:valAx>
        <c:axId val="10996313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Candara" pitchFamily="34" charset="0"/>
              </a:defRPr>
            </a:pPr>
            <a:endParaRPr lang="pl-PL"/>
          </a:p>
        </c:txPr>
        <c:crossAx val="1099616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tx>
        <c:rich>
          <a:bodyPr/>
          <a:lstStyle/>
          <a:p>
            <a:pPr>
              <a:defRPr sz="2000">
                <a:latin typeface="Candara" pitchFamily="34" charset="0"/>
              </a:defRPr>
            </a:pPr>
            <a:r>
              <a:rPr lang="pl-PL" b="1" dirty="0" err="1"/>
              <a:t>National</a:t>
            </a:r>
            <a:r>
              <a:rPr lang="pl-PL" b="1" baseline="0" dirty="0"/>
              <a:t> </a:t>
            </a:r>
            <a:r>
              <a:rPr lang="pl-PL" b="1" baseline="0" dirty="0" err="1"/>
              <a:t>economy</a:t>
            </a:r>
            <a:r>
              <a:rPr lang="pl-PL" b="1" baseline="0" dirty="0"/>
              <a:t> </a:t>
            </a:r>
            <a:r>
              <a:rPr lang="pl-PL" b="1" baseline="0" dirty="0" err="1"/>
              <a:t>entities</a:t>
            </a:r>
            <a:r>
              <a:rPr lang="pl-PL" b="1" baseline="0" dirty="0"/>
              <a:t> in the </a:t>
            </a:r>
            <a:r>
              <a:rPr lang="pl-PL" b="1" baseline="0" dirty="0" err="1"/>
              <a:t>years</a:t>
            </a:r>
            <a:r>
              <a:rPr lang="pl-PL" b="1" dirty="0"/>
              <a:t> 2009-2018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8.0348679976499152E-2"/>
          <c:y val="0.19013944660697496"/>
          <c:w val="0.90376219459099139"/>
          <c:h val="0.72402730060541109"/>
        </c:manualLayout>
      </c:layout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Liczba podmiotów gospodarki narodowej w Bielsku-Białej w latach 2009-2018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andara" pitchFamily="34" charset="0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Arkusz1!$A$2:$A$11</c:f>
              <c:strCach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strCache>
            </c:strRef>
          </c:cat>
          <c:val>
            <c:numRef>
              <c:f>Arkusz1!$B$2:$B$11</c:f>
              <c:numCache>
                <c:formatCode>0</c:formatCode>
                <c:ptCount val="10"/>
                <c:pt idx="0">
                  <c:v>23979</c:v>
                </c:pt>
                <c:pt idx="1">
                  <c:v>24937</c:v>
                </c:pt>
                <c:pt idx="2">
                  <c:v>24626</c:v>
                </c:pt>
                <c:pt idx="3">
                  <c:v>25163</c:v>
                </c:pt>
                <c:pt idx="4">
                  <c:v>25513</c:v>
                </c:pt>
                <c:pt idx="5">
                  <c:v>25612</c:v>
                </c:pt>
                <c:pt idx="6">
                  <c:v>25902</c:v>
                </c:pt>
                <c:pt idx="7">
                  <c:v>26107</c:v>
                </c:pt>
                <c:pt idx="8">
                  <c:v>26242</c:v>
                </c:pt>
                <c:pt idx="9">
                  <c:v>26041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522-4BA4-9966-9DB0E4E0B0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0455424"/>
        <c:axId val="110461312"/>
      </c:lineChart>
      <c:catAx>
        <c:axId val="1104554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andara" pitchFamily="34" charset="0"/>
              </a:defRPr>
            </a:pPr>
            <a:endParaRPr lang="pl-PL"/>
          </a:p>
        </c:txPr>
        <c:crossAx val="110461312"/>
        <c:crosses val="autoZero"/>
        <c:auto val="1"/>
        <c:lblAlgn val="ctr"/>
        <c:lblOffset val="100"/>
        <c:noMultiLvlLbl val="0"/>
      </c:catAx>
      <c:valAx>
        <c:axId val="110461312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andara" pitchFamily="34" charset="0"/>
              </a:defRPr>
            </a:pPr>
            <a:endParaRPr lang="pl-PL"/>
          </a:p>
        </c:txPr>
        <c:crossAx val="1104554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 i="0" u="none" strike="noStrike" kern="1200" baseline="0">
                <a:solidFill>
                  <a:prstClr val="black"/>
                </a:solidFill>
                <a:latin typeface="Candara" pitchFamily="34" charset="0"/>
                <a:ea typeface="+mn-ea"/>
                <a:cs typeface="+mn-cs"/>
              </a:defRPr>
            </a:pPr>
            <a:r>
              <a:rPr lang="pl-PL" sz="1200" b="1" dirty="0">
                <a:effectLst/>
              </a:rPr>
              <a:t>N</a:t>
            </a:r>
            <a:r>
              <a:rPr lang="en-US" sz="1200" b="1" dirty="0" err="1">
                <a:effectLst/>
              </a:rPr>
              <a:t>ational</a:t>
            </a:r>
            <a:r>
              <a:rPr lang="en-US" sz="1200" b="1" dirty="0">
                <a:effectLst/>
              </a:rPr>
              <a:t> economy </a:t>
            </a:r>
            <a:r>
              <a:rPr lang="pl-PL" sz="1200" b="1" dirty="0" err="1">
                <a:effectLst/>
              </a:rPr>
              <a:t>entities</a:t>
            </a:r>
            <a:r>
              <a:rPr lang="pl-PL" sz="1200" b="1" dirty="0">
                <a:effectLst/>
              </a:rPr>
              <a:t> </a:t>
            </a:r>
            <a:r>
              <a:rPr lang="en-US" sz="1200" b="1" dirty="0">
                <a:effectLst/>
              </a:rPr>
              <a:t>recorded in REGON </a:t>
            </a:r>
            <a:br>
              <a:rPr lang="pl-PL" sz="1200" b="1" dirty="0">
                <a:effectLst/>
              </a:rPr>
            </a:br>
            <a:r>
              <a:rPr lang="pl-PL" sz="1200" b="1" dirty="0">
                <a:effectLst/>
              </a:rPr>
              <a:t>by </a:t>
            </a:r>
            <a:r>
              <a:rPr lang="pl-PL" sz="1200" b="1" dirty="0" err="1">
                <a:effectLst/>
              </a:rPr>
              <a:t>sections</a:t>
            </a:r>
            <a:r>
              <a:rPr lang="pl-PL" sz="1200" b="1" dirty="0">
                <a:effectLst/>
              </a:rPr>
              <a:t> of</a:t>
            </a:r>
            <a:r>
              <a:rPr lang="en-US" sz="1200" b="1" dirty="0">
                <a:effectLst/>
              </a:rPr>
              <a:t> PKD 2007</a:t>
            </a:r>
            <a:endParaRPr lang="pl-PL" sz="1200" dirty="0">
              <a:effectLst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 i="0" u="none" strike="noStrike" kern="1200" baseline="0">
                <a:solidFill>
                  <a:prstClr val="black"/>
                </a:solidFill>
                <a:latin typeface="Candara" pitchFamily="34" charset="0"/>
                <a:ea typeface="+mn-ea"/>
                <a:cs typeface="+mn-cs"/>
              </a:defRPr>
            </a:pPr>
            <a:r>
              <a:rPr lang="pl-PL" sz="1200" dirty="0">
                <a:latin typeface="Candara" pitchFamily="34" charset="0"/>
              </a:rPr>
              <a:t> – as</a:t>
            </a:r>
            <a:r>
              <a:rPr lang="pl-PL" sz="1200" baseline="0" dirty="0">
                <a:latin typeface="Candara" pitchFamily="34" charset="0"/>
              </a:rPr>
              <a:t> </a:t>
            </a:r>
            <a:r>
              <a:rPr lang="pl-PL" sz="1200" baseline="0" dirty="0" err="1">
                <a:latin typeface="Candara" pitchFamily="34" charset="0"/>
              </a:rPr>
              <a:t>at</a:t>
            </a:r>
            <a:r>
              <a:rPr lang="pl-PL" sz="1200" dirty="0">
                <a:latin typeface="Candara" pitchFamily="34" charset="0"/>
              </a:rPr>
              <a:t>: 31.12.2018
</a:t>
            </a:r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0.19508441142473534"/>
          <c:y val="0.14064892930321385"/>
          <c:w val="0.61733654889409451"/>
          <c:h val="0.36727617465851192"/>
        </c:manualLayout>
      </c:layout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Podmioty gospodarki narodowej zarejestrowane  w REGON według sekcji PKD 2007 – stan na: 31.12.2017 r.
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pl-PL" sz="1050">
                    <a:solidFill>
                      <a:schemeClr val="bg1"/>
                    </a:solidFill>
                    <a:latin typeface="Candara" pitchFamily="34" charset="0"/>
                  </a:defRPr>
                </a:pPr>
                <a:endParaRPr lang="pl-P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Arkusz1!$A$2:$A$12</c:f>
              <c:strCache>
                <c:ptCount val="11"/>
                <c:pt idx="0">
                  <c:v>industry</c:v>
                </c:pt>
                <c:pt idx="1">
                  <c:v>construction</c:v>
                </c:pt>
                <c:pt idx="2">
                  <c:v>trade</c:v>
                </c:pt>
                <c:pt idx="3">
                  <c:v>transport and storage</c:v>
                </c:pt>
                <c:pt idx="4">
                  <c:v>real estate</c:v>
                </c:pt>
                <c:pt idx="5">
                  <c:v>profesional, scientific and technical activities</c:v>
                </c:pt>
                <c:pt idx="6">
                  <c:v>healht care and social welfare</c:v>
                </c:pt>
                <c:pt idx="7">
                  <c:v>financial and insurance activities</c:v>
                </c:pt>
                <c:pt idx="8">
                  <c:v>education</c:v>
                </c:pt>
                <c:pt idx="9">
                  <c:v>accomodation and catering</c:v>
                </c:pt>
                <c:pt idx="10">
                  <c:v>other activities</c:v>
                </c:pt>
              </c:strCache>
            </c:strRef>
          </c:cat>
          <c:val>
            <c:numRef>
              <c:f>Arkusz1!$B$2:$B$12</c:f>
              <c:numCache>
                <c:formatCode>#,##0</c:formatCode>
                <c:ptCount val="11"/>
                <c:pt idx="0" formatCode="General">
                  <c:v>0</c:v>
                </c:pt>
                <c:pt idx="1">
                  <c:v>2672</c:v>
                </c:pt>
                <c:pt idx="2">
                  <c:v>6251</c:v>
                </c:pt>
                <c:pt idx="3">
                  <c:v>1504</c:v>
                </c:pt>
                <c:pt idx="4">
                  <c:v>1435</c:v>
                </c:pt>
                <c:pt idx="5">
                  <c:v>3179</c:v>
                </c:pt>
                <c:pt idx="6" formatCode="General">
                  <c:v>0</c:v>
                </c:pt>
                <c:pt idx="7" formatCode="General">
                  <c:v>894</c:v>
                </c:pt>
                <c:pt idx="8">
                  <c:v>1017</c:v>
                </c:pt>
                <c:pt idx="9" formatCode="General">
                  <c:v>745</c:v>
                </c:pt>
                <c:pt idx="10">
                  <c:v>1454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41-4B52-A6A2-955781592E8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overlay val="0"/>
      <c:txPr>
        <a:bodyPr/>
        <a:lstStyle/>
        <a:p>
          <a:pPr>
            <a:defRPr sz="1000">
              <a:latin typeface="Candara" pitchFamily="34" charset="0"/>
            </a:defRPr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13"/>
    </mc:Choice>
    <mc:Fallback>
      <c:style val="13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607055901510002"/>
          <c:y val="3.9884162195555212E-2"/>
          <c:w val="0.76104703055592704"/>
          <c:h val="0.8560216310524067"/>
        </c:manualLayout>
      </c:layout>
      <c:lineChart>
        <c:grouping val="standard"/>
        <c:varyColors val="0"/>
        <c:ser>
          <c:idx val="0"/>
          <c:order val="0"/>
          <c:cat>
            <c:strRef>
              <c:f>Arkusz1!$C$2:$U$2</c:f>
              <c:strCach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strCache>
            </c:strRef>
          </c:cat>
          <c:val>
            <c:numRef>
              <c:f>Arkusz1!$C$3:$U$3</c:f>
              <c:numCache>
                <c:formatCode>#,##0</c:formatCode>
                <c:ptCount val="19"/>
                <c:pt idx="0">
                  <c:v>55358430</c:v>
                </c:pt>
                <c:pt idx="1">
                  <c:v>40937218</c:v>
                </c:pt>
                <c:pt idx="2">
                  <c:v>38572608</c:v>
                </c:pt>
                <c:pt idx="3">
                  <c:v>51644495</c:v>
                </c:pt>
                <c:pt idx="4">
                  <c:v>77549078</c:v>
                </c:pt>
                <c:pt idx="5">
                  <c:v>96483175</c:v>
                </c:pt>
                <c:pt idx="6">
                  <c:v>86502645</c:v>
                </c:pt>
                <c:pt idx="7">
                  <c:v>104959678</c:v>
                </c:pt>
                <c:pt idx="8">
                  <c:v>164036214</c:v>
                </c:pt>
                <c:pt idx="9">
                  <c:v>250808577</c:v>
                </c:pt>
                <c:pt idx="10">
                  <c:v>180420513</c:v>
                </c:pt>
                <c:pt idx="11">
                  <c:v>155587494</c:v>
                </c:pt>
                <c:pt idx="12">
                  <c:v>114994477</c:v>
                </c:pt>
                <c:pt idx="13">
                  <c:v>104434645</c:v>
                </c:pt>
                <c:pt idx="14">
                  <c:v>98131300.609999999</c:v>
                </c:pt>
                <c:pt idx="15">
                  <c:v>102958327.59</c:v>
                </c:pt>
                <c:pt idx="16">
                  <c:v>116034909.06</c:v>
                </c:pt>
                <c:pt idx="17" formatCode="General">
                  <c:v>121679183.89</c:v>
                </c:pt>
                <c:pt idx="18" formatCode="General">
                  <c:v>192168325.12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1E2-4DC4-B772-43BAD168E0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0028288"/>
        <c:axId val="70042368"/>
      </c:lineChart>
      <c:catAx>
        <c:axId val="700282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Candara" pitchFamily="34" charset="0"/>
              </a:defRPr>
            </a:pPr>
            <a:endParaRPr lang="pl-PL"/>
          </a:p>
        </c:txPr>
        <c:crossAx val="70042368"/>
        <c:crosses val="autoZero"/>
        <c:auto val="1"/>
        <c:lblAlgn val="ctr"/>
        <c:lblOffset val="100"/>
        <c:noMultiLvlLbl val="0"/>
      </c:catAx>
      <c:valAx>
        <c:axId val="7004236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Candara" pitchFamily="34" charset="0"/>
              </a:defRPr>
            </a:pPr>
            <a:endParaRPr lang="pl-PL"/>
          </a:p>
        </c:txPr>
        <c:crossAx val="700282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862" cy="495793"/>
          </a:xfrm>
          <a:prstGeom prst="rect">
            <a:avLst/>
          </a:prstGeom>
        </p:spPr>
        <p:txBody>
          <a:bodyPr vert="horz" lIns="88203" tIns="44102" rIns="88203" bIns="44102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295" y="0"/>
            <a:ext cx="2945862" cy="495793"/>
          </a:xfrm>
          <a:prstGeom prst="rect">
            <a:avLst/>
          </a:prstGeom>
        </p:spPr>
        <p:txBody>
          <a:bodyPr vert="horz" lIns="88203" tIns="44102" rIns="88203" bIns="44102" rtlCol="0"/>
          <a:lstStyle>
            <a:lvl1pPr algn="r">
              <a:defRPr sz="1200"/>
            </a:lvl1pPr>
          </a:lstStyle>
          <a:p>
            <a:fld id="{EB44699E-D816-406E-BA07-36C1144C12BF}" type="datetimeFigureOut">
              <a:rPr lang="pl-PL" smtClean="0"/>
              <a:pPr/>
              <a:t>2019-08-22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9306"/>
            <a:ext cx="2945862" cy="495793"/>
          </a:xfrm>
          <a:prstGeom prst="rect">
            <a:avLst/>
          </a:prstGeom>
        </p:spPr>
        <p:txBody>
          <a:bodyPr vert="horz" lIns="88203" tIns="44102" rIns="88203" bIns="44102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295" y="9429306"/>
            <a:ext cx="2945862" cy="495793"/>
          </a:xfrm>
          <a:prstGeom prst="rect">
            <a:avLst/>
          </a:prstGeom>
        </p:spPr>
        <p:txBody>
          <a:bodyPr vert="horz" lIns="88203" tIns="44102" rIns="88203" bIns="44102" rtlCol="0" anchor="b"/>
          <a:lstStyle>
            <a:lvl1pPr algn="r">
              <a:defRPr sz="1200"/>
            </a:lvl1pPr>
          </a:lstStyle>
          <a:p>
            <a:fld id="{EE6F14E8-D1AB-402A-9363-8533AAA5940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3091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2945659" cy="496332"/>
          </a:xfrm>
          <a:prstGeom prst="rect">
            <a:avLst/>
          </a:prstGeom>
        </p:spPr>
        <p:txBody>
          <a:bodyPr vert="horz" lIns="95550" tIns="47775" rIns="95550" bIns="47775" rtlCol="0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5" y="3"/>
            <a:ext cx="2945659" cy="496332"/>
          </a:xfrm>
          <a:prstGeom prst="rect">
            <a:avLst/>
          </a:prstGeom>
        </p:spPr>
        <p:txBody>
          <a:bodyPr vert="horz" lIns="95550" tIns="47775" rIns="95550" bIns="47775" rtlCol="0"/>
          <a:lstStyle>
            <a:lvl1pPr algn="r">
              <a:defRPr sz="1300"/>
            </a:lvl1pPr>
          </a:lstStyle>
          <a:p>
            <a:fld id="{C8578B15-1769-490A-B4DD-37B71ED9E39E}" type="datetimeFigureOut">
              <a:rPr lang="pl-PL" smtClean="0"/>
              <a:pPr/>
              <a:t>2019-08-22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0" tIns="47775" rIns="95550" bIns="47775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5550" tIns="47775" rIns="95550" bIns="47775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6332"/>
          </a:xfrm>
          <a:prstGeom prst="rect">
            <a:avLst/>
          </a:prstGeom>
        </p:spPr>
        <p:txBody>
          <a:bodyPr vert="horz" lIns="95550" tIns="47775" rIns="95550" bIns="47775" rtlCol="0" anchor="b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5" y="9428585"/>
            <a:ext cx="2945659" cy="496332"/>
          </a:xfrm>
          <a:prstGeom prst="rect">
            <a:avLst/>
          </a:prstGeom>
        </p:spPr>
        <p:txBody>
          <a:bodyPr vert="horz" lIns="95550" tIns="47775" rIns="95550" bIns="47775" rtlCol="0" anchor="b"/>
          <a:lstStyle>
            <a:lvl1pPr algn="r">
              <a:defRPr sz="1300"/>
            </a:lvl1pPr>
          </a:lstStyle>
          <a:p>
            <a:fld id="{67290589-B8F9-4E6C-AE63-AAFD06E1615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9104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0589-B8F9-4E6C-AE63-AAFD06E1615B}" type="slidenum">
              <a:rPr lang="pl-PL" smtClean="0"/>
              <a:pPr/>
              <a:t>7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0589-B8F9-4E6C-AE63-AAFD06E1615B}" type="slidenum">
              <a:rPr lang="pl-PL" smtClean="0"/>
              <a:pPr/>
              <a:t>9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0589-B8F9-4E6C-AE63-AAFD06E1615B}" type="slidenum">
              <a:rPr lang="pl-PL" smtClean="0"/>
              <a:pPr/>
              <a:t>10</a:t>
            </a:fld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0589-B8F9-4E6C-AE63-AAFD06E1615B}" type="slidenum">
              <a:rPr lang="pl-PL" smtClean="0"/>
              <a:pPr/>
              <a:t>11</a:t>
            </a:fld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0589-B8F9-4E6C-AE63-AAFD06E1615B}" type="slidenum">
              <a:rPr lang="pl-PL" smtClean="0"/>
              <a:pPr/>
              <a:t>12</a:t>
            </a:fld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0589-B8F9-4E6C-AE63-AAFD06E1615B}" type="slidenum">
              <a:rPr lang="pl-PL" smtClean="0"/>
              <a:pPr/>
              <a:t>23</a:t>
            </a:fld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0589-B8F9-4E6C-AE63-AAFD06E1615B}" type="slidenum">
              <a:rPr lang="pl-PL" smtClean="0"/>
              <a:pPr/>
              <a:t>24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E4BFED16-20FF-4D25-BE89-A70CF532F793}" type="datetime1">
              <a:rPr lang="pl-PL" smtClean="0"/>
              <a:pPr/>
              <a:t>2019-08-22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F28FB93-0A08-4E7D-8E63-9EFA29F1E0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F266F-A60C-499A-ADF5-D606819B0226}" type="datetime1">
              <a:rPr lang="pl-PL" smtClean="0"/>
              <a:pPr/>
              <a:t>2019-08-22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30D7B2B5-FD92-4505-85A3-06F93C88649B}" type="datetime1">
              <a:rPr lang="pl-PL" smtClean="0"/>
              <a:pPr/>
              <a:t>2019-08-22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7" name="Prostokąt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DF28FB93-0A08-4E7D-8E63-9EFA29F1E0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61794-85D9-42B0-9CA4-4B9405482476}" type="datetime1">
              <a:rPr lang="pl-PL" smtClean="0"/>
              <a:pPr/>
              <a:t>2019-08-22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F28FB93-0A08-4E7D-8E63-9EFA29F1E09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7" name="Prostokąt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A6C9-1718-48C7-805D-6A3617E9F5D0}" type="datetime1">
              <a:rPr lang="pl-PL" smtClean="0"/>
              <a:pPr/>
              <a:t>2019-08-22</a:t>
            </a:fld>
            <a:endParaRPr lang="pl-PL"/>
          </a:p>
        </p:txBody>
      </p:sp>
      <p:sp>
        <p:nvSpPr>
          <p:cNvPr id="13" name="Symbol zastępczy numeru slajdu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DF28FB93-0A08-4E7D-8E63-9EFA29F1E09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stopki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5C3EF31-C8B6-4BD4-9D16-F3AC8DDC775F}" type="datetime1">
              <a:rPr lang="pl-PL" smtClean="0"/>
              <a:pPr/>
              <a:t>2019-08-22</a:t>
            </a:fld>
            <a:endParaRPr lang="pl-PL"/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F28FB93-0A08-4E7D-8E63-9EFA29F1E09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Symbol zastępczy stopki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0145C959-6C9E-4BF8-9032-C5AB7C201A20}" type="datetime1">
              <a:rPr lang="pl-PL" smtClean="0"/>
              <a:pPr/>
              <a:t>2019-08-22</a:t>
            </a:fld>
            <a:endParaRPr lang="pl-PL"/>
          </a:p>
        </p:txBody>
      </p:sp>
      <p:sp>
        <p:nvSpPr>
          <p:cNvPr id="12" name="Symbol zastępczy numeru slajdu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F28FB93-0A08-4E7D-8E63-9EFA29F1E09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stopki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pl-PL"/>
          </a:p>
        </p:txBody>
      </p:sp>
      <p:sp>
        <p:nvSpPr>
          <p:cNvPr id="16" name="Symbol zastępczy tekstu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15" name="Symbol zastępczy tekstu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B82FE-08FA-4C4D-9C91-CDD6CF99217C}" type="datetime1">
              <a:rPr lang="pl-PL" smtClean="0"/>
              <a:pPr/>
              <a:t>2019-08-22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F28FB93-0A08-4E7D-8E63-9EFA29F1E0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C2DE9-54D4-4956-9FD6-45392F923A05}" type="datetime1">
              <a:rPr lang="pl-PL" smtClean="0"/>
              <a:pPr/>
              <a:t>2019-08-22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F28FB93-0A08-4E7D-8E63-9EFA29F1E0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945AE-CC9C-46E0-A3F7-7AE51920CE85}" type="datetime1">
              <a:rPr lang="pl-PL" smtClean="0"/>
              <a:pPr/>
              <a:t>2019-08-22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F28FB93-0A08-4E7D-8E63-9EFA29F1E09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8" name="Prostokąt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11" name="Prostokąt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5AC13F5E-AA95-4998-9B70-2E5CEC66FD9C}" type="datetime1">
              <a:rPr lang="pl-PL" smtClean="0"/>
              <a:pPr/>
              <a:t>2019-08-22</a:t>
            </a:fld>
            <a:endParaRPr lang="pl-PL"/>
          </a:p>
        </p:txBody>
      </p:sp>
      <p:sp>
        <p:nvSpPr>
          <p:cNvPr id="13" name="Symbol zastępczy numeru slajdu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DF28FB93-0A08-4E7D-8E63-9EFA29F1E09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stopki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/>
              <a:t>Kliknij ikonę, aby dodać obraz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/>
              <a:t>Kliknij, aby edytować style wzorca tekstu</a:t>
            </a:r>
          </a:p>
          <a:p>
            <a:pPr lvl="1" eaLnBrk="1" latinLnBrk="0" hangingPunct="1"/>
            <a:r>
              <a:rPr kumimoji="0" lang="pl-PL"/>
              <a:t>Drugi poziom</a:t>
            </a:r>
          </a:p>
          <a:p>
            <a:pPr lvl="2" eaLnBrk="1" latinLnBrk="0" hangingPunct="1"/>
            <a:r>
              <a:rPr kumimoji="0" lang="pl-PL"/>
              <a:t>Trzeci poziom</a:t>
            </a:r>
          </a:p>
          <a:p>
            <a:pPr lvl="3" eaLnBrk="1" latinLnBrk="0" hangingPunct="1"/>
            <a:r>
              <a:rPr kumimoji="0" lang="pl-PL"/>
              <a:t>Czwarty poziom</a:t>
            </a:r>
          </a:p>
          <a:p>
            <a:pPr lvl="4" eaLnBrk="1" latinLnBrk="0" hangingPunct="1"/>
            <a:r>
              <a:rPr kumimoji="0" lang="pl-PL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556AA2D-5437-4499-B005-9B37D096D43E}" type="datetime1">
              <a:rPr lang="pl-PL" smtClean="0"/>
              <a:pPr/>
              <a:t>2019-08-22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Prostokąt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F28FB93-0A08-4E7D-8E63-9EFA29F1E093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7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8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0.jpeg"/><Relationship Id="rId7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2.png"/><Relationship Id="rId3" Type="http://schemas.openxmlformats.org/officeDocument/2006/relationships/image" Target="../media/image10.jpe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0.jpeg"/><Relationship Id="rId5" Type="http://schemas.openxmlformats.org/officeDocument/2006/relationships/image" Target="../media/image25.png"/><Relationship Id="rId15" Type="http://schemas.openxmlformats.org/officeDocument/2006/relationships/image" Target="../media/image34.jpeg"/><Relationship Id="rId10" Type="http://schemas.openxmlformats.org/officeDocument/2006/relationships/image" Target="../media/image29.png"/><Relationship Id="rId4" Type="http://schemas.openxmlformats.org/officeDocument/2006/relationships/image" Target="../media/image24.jpeg"/><Relationship Id="rId9" Type="http://schemas.openxmlformats.org/officeDocument/2006/relationships/image" Target="../media/image28.png"/><Relationship Id="rId14" Type="http://schemas.openxmlformats.org/officeDocument/2006/relationships/image" Target="../media/image3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3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5.jpe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image" Target="../media/image1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10.jpeg"/><Relationship Id="rId7" Type="http://schemas.openxmlformats.org/officeDocument/2006/relationships/image" Target="../media/image4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0.jpeg"/><Relationship Id="rId7" Type="http://schemas.openxmlformats.org/officeDocument/2006/relationships/image" Target="../media/image5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5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6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2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file:///\\Ratusz1\home$\RG\RGI\Piotr\1.%20Programowanie%20strategiczne\2.%20Raport%20o%20stanie%20miasta%20(ustawa%20o%20samorzadzie%20gminnym)\Prezentacja%20informacji%20o%20raporcie\Raport_o_stanie_gminy_-_za_o_enia_ZMP.pdf" TargetMode="Externa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6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a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2696"/>
            <a:ext cx="7848872" cy="447675"/>
          </a:xfrm>
          <a:prstGeom prst="rect">
            <a:avLst/>
          </a:prstGeom>
        </p:spPr>
      </p:pic>
      <p:sp>
        <p:nvSpPr>
          <p:cNvPr id="3" name="pole tekstowe 3"/>
          <p:cNvSpPr txBox="1">
            <a:spLocks noChangeArrowheads="1"/>
          </p:cNvSpPr>
          <p:nvPr/>
        </p:nvSpPr>
        <p:spPr bwMode="auto">
          <a:xfrm>
            <a:off x="179512" y="6381329"/>
            <a:ext cx="35283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200" b="1" i="1" dirty="0" err="1">
                <a:latin typeface="Candara" pitchFamily="34" charset="0"/>
                <a:cs typeface="Arial" pitchFamily="34" charset="0"/>
              </a:rPr>
              <a:t>Strategy</a:t>
            </a:r>
            <a:r>
              <a:rPr lang="pl-PL" sz="1200" b="1" i="1" dirty="0">
                <a:latin typeface="Candara" pitchFamily="34" charset="0"/>
                <a:cs typeface="Arial" pitchFamily="34" charset="0"/>
              </a:rPr>
              <a:t> and </a:t>
            </a:r>
            <a:r>
              <a:rPr lang="pl-PL" sz="1200" b="1" i="1" dirty="0" err="1">
                <a:latin typeface="Candara" pitchFamily="34" charset="0"/>
                <a:cs typeface="Arial" pitchFamily="34" charset="0"/>
              </a:rPr>
              <a:t>Economic</a:t>
            </a:r>
            <a:r>
              <a:rPr lang="pl-PL" sz="1200" b="1" i="1" dirty="0">
                <a:latin typeface="Candara" pitchFamily="34" charset="0"/>
                <a:cs typeface="Arial" pitchFamily="34" charset="0"/>
              </a:rPr>
              <a:t> Development  </a:t>
            </a:r>
            <a:r>
              <a:rPr lang="pl-PL" sz="1200" b="1" i="1" dirty="0" err="1">
                <a:latin typeface="Candara" pitchFamily="34" charset="0"/>
                <a:cs typeface="Arial" pitchFamily="34" charset="0"/>
              </a:rPr>
              <a:t>Department</a:t>
            </a:r>
            <a:endParaRPr lang="pl-PL" sz="1200" b="1" i="1" dirty="0">
              <a:latin typeface="Candara" pitchFamily="34" charset="0"/>
              <a:cs typeface="Arial" pitchFamily="34" charset="0"/>
            </a:endParaRPr>
          </a:p>
          <a:p>
            <a:pPr>
              <a:defRPr/>
            </a:pPr>
            <a:r>
              <a:rPr lang="pl-PL" sz="1200" b="1" i="1" dirty="0">
                <a:latin typeface="Candara" pitchFamily="34" charset="0"/>
                <a:cs typeface="Arial" pitchFamily="34" charset="0"/>
              </a:rPr>
              <a:t>City Hall of Bielsko-Biała </a:t>
            </a:r>
          </a:p>
          <a:p>
            <a:pPr>
              <a:defRPr/>
            </a:pPr>
            <a:r>
              <a:rPr lang="pl-PL" sz="1200" b="1" i="1" dirty="0">
                <a:latin typeface="Candara" pitchFamily="34" charset="0"/>
                <a:cs typeface="Arial" pitchFamily="34" charset="0"/>
              </a:rPr>
              <a:t> 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2133822" y="1196752"/>
            <a:ext cx="5894562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b="1" dirty="0">
                <a:latin typeface="Candara" pitchFamily="34" charset="0"/>
              </a:rPr>
              <a:t>Bielsko-Biała</a:t>
            </a:r>
          </a:p>
          <a:p>
            <a:pPr lvl="0"/>
            <a:r>
              <a:rPr lang="pl-PL" sz="4400" b="1" i="1" dirty="0">
                <a:solidFill>
                  <a:prstClr val="black"/>
                </a:solidFill>
                <a:latin typeface="Candara" pitchFamily="34" charset="0"/>
              </a:rPr>
              <a:t>City of </a:t>
            </a:r>
            <a:r>
              <a:rPr lang="pl-PL" sz="4400" b="1" i="1" dirty="0" err="1">
                <a:solidFill>
                  <a:prstClr val="black"/>
                </a:solidFill>
                <a:latin typeface="Candara" pitchFamily="34" charset="0"/>
              </a:rPr>
              <a:t>entrepreneurship</a:t>
            </a:r>
            <a:endParaRPr lang="pl-PL" sz="4400" b="1" i="1" dirty="0">
              <a:solidFill>
                <a:prstClr val="black"/>
              </a:solidFill>
              <a:latin typeface="Candara" pitchFamily="34" charset="0"/>
            </a:endParaRPr>
          </a:p>
          <a:p>
            <a:endParaRPr lang="pl-PL" sz="4400" b="1" i="1" dirty="0">
              <a:latin typeface="Candara" pitchFamily="34" charset="0"/>
            </a:endParaRPr>
          </a:p>
        </p:txBody>
      </p:sp>
      <p:cxnSp>
        <p:nvCxnSpPr>
          <p:cNvPr id="5" name="Łącznik prosty 4"/>
          <p:cNvCxnSpPr/>
          <p:nvPr/>
        </p:nvCxnSpPr>
        <p:spPr>
          <a:xfrm>
            <a:off x="251520" y="6381328"/>
            <a:ext cx="8568952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Prostokąt 5"/>
          <p:cNvSpPr/>
          <p:nvPr/>
        </p:nvSpPr>
        <p:spPr>
          <a:xfrm>
            <a:off x="7812360" y="6464369"/>
            <a:ext cx="9973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b="1" i="1" dirty="0">
                <a:latin typeface="Candara" pitchFamily="34" charset="0"/>
                <a:cs typeface="Arial" pitchFamily="34" charset="0"/>
              </a:rPr>
              <a:t>August, 2019</a:t>
            </a:r>
          </a:p>
        </p:txBody>
      </p:sp>
      <p:pic>
        <p:nvPicPr>
          <p:cNvPr id="9" name="Obraz 8" descr="Bielsko-Biala City Hall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996952"/>
            <a:ext cx="4056452" cy="3042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 descr="Marek Kocjan z lotu ptaka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6469" y="2990614"/>
            <a:ext cx="4546011" cy="3030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PP_tlo_bo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pic>
        <p:nvPicPr>
          <p:cNvPr id="11" name="Picture 1" descr="C:\Documents and Settings\oleksiuks\Pulpit\BB_logo.jpg"/>
          <p:cNvPicPr>
            <a:picLocks noChangeAspect="1" noChangeArrowheads="1"/>
          </p:cNvPicPr>
          <p:nvPr/>
        </p:nvPicPr>
        <p:blipFill>
          <a:blip r:embed="rId4" cstate="print"/>
          <a:srcRect l="15350" t="18115" r="14563" b="18115"/>
          <a:stretch>
            <a:fillRect/>
          </a:stretch>
        </p:blipFill>
        <p:spPr bwMode="auto">
          <a:xfrm>
            <a:off x="7920880" y="44624"/>
            <a:ext cx="1115616" cy="777170"/>
          </a:xfrm>
          <a:prstGeom prst="rect">
            <a:avLst/>
          </a:prstGeom>
          <a:noFill/>
        </p:spPr>
      </p:pic>
      <p:cxnSp>
        <p:nvCxnSpPr>
          <p:cNvPr id="13" name="Łącznik prosty 12"/>
          <p:cNvCxnSpPr/>
          <p:nvPr/>
        </p:nvCxnSpPr>
        <p:spPr>
          <a:xfrm>
            <a:off x="899592" y="764704"/>
            <a:ext cx="6840760" cy="0"/>
          </a:xfrm>
          <a:prstGeom prst="line">
            <a:avLst/>
          </a:prstGeom>
          <a:ln w="28575">
            <a:solidFill>
              <a:srgbClr val="FF99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2" name="pole tekstowe 11"/>
          <p:cNvSpPr txBox="1">
            <a:spLocks noChangeArrowheads="1"/>
          </p:cNvSpPr>
          <p:nvPr/>
        </p:nvSpPr>
        <p:spPr bwMode="auto">
          <a:xfrm>
            <a:off x="0" y="6642556"/>
            <a:ext cx="2771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800" dirty="0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Source:  Statistical Office in Katowice, 2019 </a:t>
            </a:r>
          </a:p>
          <a:p>
            <a:r>
              <a:rPr lang="pl-PL" sz="800" dirty="0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.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827584" y="188640"/>
            <a:ext cx="7092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latin typeface="Candara" pitchFamily="34" charset="0"/>
              </a:rPr>
              <a:t>Bielsko-Biała – </a:t>
            </a:r>
            <a:r>
              <a:rPr lang="pl-PL" sz="2800" b="1" dirty="0" err="1">
                <a:latin typeface="Candara" pitchFamily="34" charset="0"/>
              </a:rPr>
              <a:t>economic</a:t>
            </a:r>
            <a:r>
              <a:rPr lang="pl-PL" sz="2800" b="1" dirty="0">
                <a:latin typeface="Candara" pitchFamily="34" charset="0"/>
              </a:rPr>
              <a:t> </a:t>
            </a:r>
            <a:r>
              <a:rPr lang="pl-PL" sz="2800" b="1" dirty="0" err="1">
                <a:latin typeface="Candara" pitchFamily="34" charset="0"/>
              </a:rPr>
              <a:t>activity</a:t>
            </a:r>
            <a:r>
              <a:rPr lang="pl-PL" sz="2800" b="1" dirty="0">
                <a:latin typeface="Candara" pitchFamily="34" charset="0"/>
              </a:rPr>
              <a:t> 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683568" y="5838363"/>
            <a:ext cx="84604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600" dirty="0">
                <a:latin typeface="Candara" pitchFamily="34" charset="0"/>
              </a:rPr>
              <a:t>Bielsko-Biała: </a:t>
            </a:r>
            <a:r>
              <a:rPr lang="pl-PL" sz="1600" dirty="0" err="1">
                <a:latin typeface="Candara" pitchFamily="34" charset="0"/>
              </a:rPr>
              <a:t>average</a:t>
            </a:r>
            <a:r>
              <a:rPr lang="pl-PL" sz="1600" dirty="0">
                <a:latin typeface="Candara" pitchFamily="34" charset="0"/>
              </a:rPr>
              <a:t> </a:t>
            </a:r>
            <a:r>
              <a:rPr lang="pl-PL" sz="1600" dirty="0" err="1">
                <a:latin typeface="Candara" pitchFamily="34" charset="0"/>
              </a:rPr>
              <a:t>monthly</a:t>
            </a:r>
            <a:r>
              <a:rPr lang="pl-PL" sz="1600" dirty="0">
                <a:latin typeface="Candara" pitchFamily="34" charset="0"/>
              </a:rPr>
              <a:t> </a:t>
            </a:r>
            <a:r>
              <a:rPr lang="pl-PL" sz="1600" dirty="0" err="1">
                <a:latin typeface="Candara" pitchFamily="34" charset="0"/>
              </a:rPr>
              <a:t>gross</a:t>
            </a:r>
            <a:r>
              <a:rPr lang="pl-PL" sz="1600" dirty="0">
                <a:latin typeface="Candara" pitchFamily="34" charset="0"/>
              </a:rPr>
              <a:t> </a:t>
            </a:r>
            <a:r>
              <a:rPr lang="pl-PL" sz="1600" dirty="0" err="1">
                <a:latin typeface="Candara" pitchFamily="34" charset="0"/>
              </a:rPr>
              <a:t>wages</a:t>
            </a:r>
            <a:r>
              <a:rPr lang="pl-PL" sz="1600" dirty="0">
                <a:latin typeface="Candara" pitchFamily="34" charset="0"/>
              </a:rPr>
              <a:t> and </a:t>
            </a:r>
            <a:r>
              <a:rPr lang="pl-PL" sz="1600" dirty="0" err="1">
                <a:latin typeface="Candara" pitchFamily="34" charset="0"/>
              </a:rPr>
              <a:t>salaries</a:t>
            </a:r>
            <a:r>
              <a:rPr lang="pl-PL" sz="1600" dirty="0">
                <a:latin typeface="Candara" pitchFamily="34" charset="0"/>
              </a:rPr>
              <a:t> in 2017 (</a:t>
            </a:r>
            <a:r>
              <a:rPr lang="pl-PL" sz="1600" dirty="0" err="1">
                <a:latin typeface="Candara" pitchFamily="34" charset="0"/>
              </a:rPr>
              <a:t>total</a:t>
            </a:r>
            <a:r>
              <a:rPr lang="pl-PL" sz="1600" dirty="0">
                <a:latin typeface="Candara" pitchFamily="34" charset="0"/>
              </a:rPr>
              <a:t>): </a:t>
            </a:r>
            <a:r>
              <a:rPr lang="pl-PL" sz="1600" dirty="0">
                <a:latin typeface="Candara" pitchFamily="34" charset="0"/>
                <a:cs typeface="Arial" pitchFamily="34" charset="0"/>
              </a:rPr>
              <a:t>: </a:t>
            </a:r>
            <a:r>
              <a:rPr lang="pl-PL" sz="1600" b="1" dirty="0">
                <a:solidFill>
                  <a:srgbClr val="FF6600"/>
                </a:solidFill>
                <a:latin typeface="Candara" pitchFamily="34" charset="0"/>
                <a:cs typeface="Arial" pitchFamily="34" charset="0"/>
              </a:rPr>
              <a:t>4 446,37 PLN </a:t>
            </a:r>
            <a:br>
              <a:rPr lang="pl-PL" sz="1600" b="1" dirty="0">
                <a:solidFill>
                  <a:srgbClr val="299E00"/>
                </a:solidFill>
                <a:latin typeface="Candara" pitchFamily="34" charset="0"/>
                <a:cs typeface="Arial" pitchFamily="34" charset="0"/>
              </a:rPr>
            </a:br>
            <a:r>
              <a:rPr lang="pl-PL" sz="1600" b="1" dirty="0" err="1">
                <a:solidFill>
                  <a:srgbClr val="FF6600"/>
                </a:solidFill>
                <a:latin typeface="Candara" pitchFamily="34" charset="0"/>
                <a:cs typeface="Arial" pitchFamily="34" charset="0"/>
              </a:rPr>
              <a:t>ie</a:t>
            </a:r>
            <a:r>
              <a:rPr lang="pl-PL" sz="1600" b="1" dirty="0">
                <a:solidFill>
                  <a:srgbClr val="FF6600"/>
                </a:solidFill>
                <a:latin typeface="Candara" pitchFamily="34" charset="0"/>
                <a:cs typeface="Arial" pitchFamily="34" charset="0"/>
              </a:rPr>
              <a:t>. 98,2% </a:t>
            </a:r>
            <a:r>
              <a:rPr lang="en-US" sz="1600" dirty="0">
                <a:latin typeface="Candara" pitchFamily="34" charset="0"/>
              </a:rPr>
              <a:t>of average monthly gross wages in relation to the national average</a:t>
            </a:r>
            <a:r>
              <a:rPr lang="pl-PL" sz="1600" dirty="0">
                <a:latin typeface="Candara" pitchFamily="34" charset="0"/>
                <a:cs typeface="Arial" pitchFamily="34" charset="0"/>
              </a:rPr>
              <a:t> (Poland=100)</a:t>
            </a:r>
            <a:r>
              <a:rPr lang="pl-PL" sz="1600" b="1" dirty="0">
                <a:solidFill>
                  <a:srgbClr val="299E00"/>
                </a:solidFill>
                <a:latin typeface="Candara" pitchFamily="34" charset="0"/>
                <a:cs typeface="Arial" pitchFamily="34" charset="0"/>
              </a:rPr>
              <a:t> 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Candara" pitchFamily="34" charset="0"/>
              <a:cs typeface="Arial" pitchFamily="34" charset="0"/>
            </a:endParaRPr>
          </a:p>
        </p:txBody>
      </p:sp>
      <p:graphicFrame>
        <p:nvGraphicFramePr>
          <p:cNvPr id="18" name="Wykres 17"/>
          <p:cNvGraphicFramePr/>
          <p:nvPr>
            <p:extLst>
              <p:ext uri="{D42A27DB-BD31-4B8C-83A1-F6EECF244321}">
                <p14:modId xmlns:p14="http://schemas.microsoft.com/office/powerpoint/2010/main" val="3605388100"/>
              </p:ext>
            </p:extLst>
          </p:nvPr>
        </p:nvGraphicFramePr>
        <p:xfrm>
          <a:off x="899592" y="908720"/>
          <a:ext cx="7992888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descr="PP_tlo_bo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pic>
        <p:nvPicPr>
          <p:cNvPr id="18" name="Picture 1" descr="C:\Documents and Settings\oleksiuks\Pulpit\BB_logo.jpg"/>
          <p:cNvPicPr>
            <a:picLocks noChangeAspect="1" noChangeArrowheads="1"/>
          </p:cNvPicPr>
          <p:nvPr/>
        </p:nvPicPr>
        <p:blipFill>
          <a:blip r:embed="rId4" cstate="print"/>
          <a:srcRect l="15350" t="18115" r="14563" b="18115"/>
          <a:stretch>
            <a:fillRect/>
          </a:stretch>
        </p:blipFill>
        <p:spPr bwMode="auto">
          <a:xfrm>
            <a:off x="7920880" y="44624"/>
            <a:ext cx="1115616" cy="777170"/>
          </a:xfrm>
          <a:prstGeom prst="rect">
            <a:avLst/>
          </a:prstGeom>
          <a:noFill/>
        </p:spPr>
      </p:pic>
      <p:cxnSp>
        <p:nvCxnSpPr>
          <p:cNvPr id="19" name="Łącznik prosty 18"/>
          <p:cNvCxnSpPr/>
          <p:nvPr/>
        </p:nvCxnSpPr>
        <p:spPr>
          <a:xfrm>
            <a:off x="899592" y="764704"/>
            <a:ext cx="6840760" cy="0"/>
          </a:xfrm>
          <a:prstGeom prst="line">
            <a:avLst/>
          </a:prstGeom>
          <a:ln w="28575">
            <a:solidFill>
              <a:srgbClr val="FF99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0" name="Prostokąt 19"/>
          <p:cNvSpPr/>
          <p:nvPr/>
        </p:nvSpPr>
        <p:spPr>
          <a:xfrm>
            <a:off x="827584" y="188640"/>
            <a:ext cx="7092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latin typeface="Candara" pitchFamily="34" charset="0"/>
              </a:rPr>
              <a:t>Bielsko-Biała – </a:t>
            </a:r>
            <a:r>
              <a:rPr lang="pl-PL" sz="2800" b="1" dirty="0" err="1">
                <a:latin typeface="Candara" pitchFamily="34" charset="0"/>
              </a:rPr>
              <a:t>economic</a:t>
            </a:r>
            <a:r>
              <a:rPr lang="pl-PL" sz="2800" b="1" dirty="0">
                <a:latin typeface="Candara" pitchFamily="34" charset="0"/>
              </a:rPr>
              <a:t> </a:t>
            </a:r>
            <a:r>
              <a:rPr lang="pl-PL" sz="2800" b="1" dirty="0" err="1">
                <a:latin typeface="Candara" pitchFamily="34" charset="0"/>
              </a:rPr>
              <a:t>activity</a:t>
            </a:r>
            <a:r>
              <a:rPr lang="pl-PL" sz="2800" b="1" dirty="0">
                <a:latin typeface="Candara" pitchFamily="34" charset="0"/>
              </a:rPr>
              <a:t> </a:t>
            </a:r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462487"/>
              </p:ext>
            </p:extLst>
          </p:nvPr>
        </p:nvGraphicFramePr>
        <p:xfrm>
          <a:off x="4499992" y="3573016"/>
          <a:ext cx="4464496" cy="2575042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405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err="1">
                          <a:solidFill>
                            <a:schemeClr val="bg1"/>
                          </a:solidFill>
                          <a:latin typeface="Candara" pitchFamily="34" charset="0"/>
                          <a:ea typeface="Calibri"/>
                        </a:rPr>
                        <a:t>Bielsko-Biała</a:t>
                      </a: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Candara" pitchFamily="34" charset="0"/>
                          <a:ea typeface="Calibri"/>
                        </a:rPr>
                        <a:t> – economic entities by ownership sectors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chemeClr val="bg1"/>
                          </a:solidFill>
                          <a:latin typeface="Candara" pitchFamily="34" charset="0"/>
                        </a:rPr>
                        <a:t> (as </a:t>
                      </a:r>
                      <a:r>
                        <a:rPr lang="pl-PL" sz="1200" dirty="0" err="1">
                          <a:solidFill>
                            <a:schemeClr val="bg1"/>
                          </a:solidFill>
                          <a:latin typeface="Candara" pitchFamily="34" charset="0"/>
                        </a:rPr>
                        <a:t>at</a:t>
                      </a:r>
                      <a:r>
                        <a:rPr lang="pl-PL" sz="1200" dirty="0">
                          <a:solidFill>
                            <a:schemeClr val="bg1"/>
                          </a:solidFill>
                          <a:latin typeface="Candara" pitchFamily="34" charset="0"/>
                        </a:rPr>
                        <a:t>:</a:t>
                      </a:r>
                      <a:r>
                        <a:rPr lang="pl-PL" sz="1200" baseline="0" dirty="0">
                          <a:solidFill>
                            <a:schemeClr val="bg1"/>
                          </a:solidFill>
                          <a:latin typeface="Candara" pitchFamily="34" charset="0"/>
                        </a:rPr>
                        <a:t> 31.12.2018 )</a:t>
                      </a:r>
                      <a:endParaRPr lang="pl-PL" sz="1200" dirty="0">
                        <a:solidFill>
                          <a:schemeClr val="bg1"/>
                        </a:solidFill>
                        <a:latin typeface="Candara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ndara" pitchFamily="34" charset="0"/>
                          <a:ea typeface="Calibri"/>
                          <a:cs typeface="Times New Roman"/>
                        </a:rPr>
                        <a:t>ownership sector</a:t>
                      </a:r>
                      <a:endParaRPr kumimoji="0" lang="pl-PL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ndara" pitchFamily="34" charset="0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andara" pitchFamily="34" charset="0"/>
                          <a:ea typeface="Calibri"/>
                          <a:cs typeface="Times New Roman"/>
                        </a:rPr>
                        <a:t>number of enterprises</a:t>
                      </a:r>
                      <a:endParaRPr lang="pl-PL" sz="1200" b="0" dirty="0">
                        <a:solidFill>
                          <a:schemeClr val="tx1"/>
                        </a:solidFill>
                        <a:latin typeface="Candara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7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andara" pitchFamily="34" charset="0"/>
                          <a:ea typeface="Calibri"/>
                          <a:cs typeface="Times New Roman"/>
                        </a:rPr>
                        <a:t>Private sector</a:t>
                      </a:r>
                      <a:r>
                        <a:rPr lang="pl-PL" sz="1200" b="1" baseline="0" dirty="0">
                          <a:solidFill>
                            <a:schemeClr val="tx1"/>
                          </a:solidFill>
                          <a:latin typeface="Candara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200" b="1" baseline="0" dirty="0" err="1">
                          <a:solidFill>
                            <a:schemeClr val="tx1"/>
                          </a:solidFill>
                          <a:latin typeface="Candara" pitchFamily="34" charset="0"/>
                          <a:ea typeface="Calibri"/>
                          <a:cs typeface="Times New Roman"/>
                        </a:rPr>
                        <a:t>including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andara" pitchFamily="34" charset="0"/>
                          <a:ea typeface="Calibri"/>
                          <a:cs typeface="Times New Roman"/>
                        </a:rPr>
                        <a:t>:</a:t>
                      </a:r>
                      <a:endParaRPr lang="pl-PL" sz="1200" b="1" dirty="0">
                        <a:solidFill>
                          <a:schemeClr val="tx1"/>
                        </a:solidFill>
                        <a:latin typeface="Candara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latin typeface="Candara" pitchFamily="34" charset="0"/>
                        </a:rPr>
                        <a:t>25 108</a:t>
                      </a:r>
                      <a:endParaRPr lang="pl-PL" sz="1200" b="1" dirty="0">
                        <a:solidFill>
                          <a:schemeClr val="tx1"/>
                        </a:solidFill>
                        <a:latin typeface="Candara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3131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l-PL" sz="1200" b="0" dirty="0">
                          <a:latin typeface="Candara" panose="020E0502030303020204" pitchFamily="34" charset="0"/>
                        </a:rPr>
                        <a:t>sole </a:t>
                      </a:r>
                      <a:r>
                        <a:rPr lang="pl-PL" sz="1200" b="0" dirty="0" err="1">
                          <a:latin typeface="Candara" panose="020E0502030303020204" pitchFamily="34" charset="0"/>
                        </a:rPr>
                        <a:t>proprietorship</a:t>
                      </a:r>
                      <a:endParaRPr kumimoji="0" lang="pl-PL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itchFamily="34" charset="0"/>
                        <a:ea typeface="Calibri"/>
                        <a:cs typeface="Times New Roman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itchFamily="34" charset="0"/>
                          <a:ea typeface="Calibri"/>
                          <a:cs typeface="Times New Roman"/>
                        </a:rPr>
                        <a:t>commercial companies</a:t>
                      </a:r>
                      <a:endParaRPr kumimoji="0" lang="pl-PL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itchFamily="34" charset="0"/>
                        <a:ea typeface="Calibri"/>
                        <a:cs typeface="Times New Roman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itchFamily="34" charset="0"/>
                          <a:ea typeface="Calibri"/>
                          <a:cs typeface="Times New Roman"/>
                        </a:rPr>
                        <a:t>commercial companies with foreign capital participation</a:t>
                      </a:r>
                      <a:endParaRPr kumimoji="0" lang="pl-PL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Candara" pitchFamily="34" charset="0"/>
                        </a:rPr>
                        <a:t>18 042</a:t>
                      </a:r>
                    </a:p>
                    <a:p>
                      <a:pPr algn="r">
                        <a:spcAft>
                          <a:spcPts val="0"/>
                        </a:spcAft>
                      </a:pPr>
                      <a:endParaRPr lang="pl-PL" sz="1200" dirty="0">
                        <a:latin typeface="Candara" pitchFamily="34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Candara" pitchFamily="34" charset="0"/>
                        </a:rPr>
                        <a:t>3 402</a:t>
                      </a: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Candara" pitchFamily="34" charset="0"/>
                        </a:rPr>
                        <a:t>532</a:t>
                      </a:r>
                      <a:endParaRPr lang="pl-PL" sz="12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ndara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10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ndara" pitchFamily="34" charset="0"/>
                          <a:ea typeface="Calibri"/>
                        </a:rPr>
                        <a:t>Public </a:t>
                      </a:r>
                      <a:r>
                        <a:rPr lang="pl-PL" sz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ndara" pitchFamily="34" charset="0"/>
                          <a:ea typeface="Calibri"/>
                        </a:rPr>
                        <a:t>sector</a:t>
                      </a:r>
                      <a:endParaRPr lang="pl-PL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Candara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latin typeface="Candara" pitchFamily="34" charset="0"/>
                        </a:rPr>
                        <a:t>570</a:t>
                      </a:r>
                      <a:endParaRPr lang="pl-PL" sz="1200" b="1" dirty="0">
                        <a:solidFill>
                          <a:schemeClr val="tx1"/>
                        </a:solidFill>
                        <a:latin typeface="Candara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ndara" pitchFamily="34" charset="0"/>
                          <a:ea typeface="Calibri"/>
                        </a:rPr>
                        <a:t>Total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latin typeface="Candara" pitchFamily="34" charset="0"/>
                        </a:rPr>
                        <a:t>26 041</a:t>
                      </a:r>
                      <a:endParaRPr lang="pl-PL" sz="1200" b="1" dirty="0">
                        <a:solidFill>
                          <a:schemeClr val="tx1"/>
                        </a:solidFill>
                        <a:latin typeface="Candara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385612"/>
              </p:ext>
            </p:extLst>
          </p:nvPr>
        </p:nvGraphicFramePr>
        <p:xfrm>
          <a:off x="4499992" y="1124744"/>
          <a:ext cx="4464496" cy="2160241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161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err="1">
                          <a:solidFill>
                            <a:schemeClr val="bg1"/>
                          </a:solidFill>
                          <a:latin typeface="Candara" pitchFamily="34" charset="0"/>
                          <a:ea typeface="Calibri"/>
                        </a:rPr>
                        <a:t>Bielsko-Biała</a:t>
                      </a: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Candara" pitchFamily="34" charset="0"/>
                          <a:ea typeface="Calibri"/>
                        </a:rPr>
                        <a:t> – economic entities by number of paid employees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Candara" pitchFamily="34" charset="0"/>
                        <a:ea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>
                          <a:solidFill>
                            <a:schemeClr val="bg1"/>
                          </a:solidFill>
                          <a:latin typeface="Candara" pitchFamily="34" charset="0"/>
                        </a:rPr>
                        <a:t> (as </a:t>
                      </a:r>
                      <a:r>
                        <a:rPr lang="pl-PL" sz="1200" b="0" dirty="0" err="1">
                          <a:solidFill>
                            <a:schemeClr val="bg1"/>
                          </a:solidFill>
                          <a:latin typeface="Candara" pitchFamily="34" charset="0"/>
                        </a:rPr>
                        <a:t>at</a:t>
                      </a:r>
                      <a:r>
                        <a:rPr lang="pl-PL" sz="1200" b="0" baseline="0" dirty="0">
                          <a:solidFill>
                            <a:schemeClr val="bg1"/>
                          </a:solidFill>
                          <a:latin typeface="Candara" pitchFamily="34" charset="0"/>
                        </a:rPr>
                        <a:t>: 31.12.</a:t>
                      </a:r>
                      <a:r>
                        <a:rPr lang="pl-PL" sz="1200" b="0" dirty="0">
                          <a:solidFill>
                            <a:schemeClr val="bg1"/>
                          </a:solidFill>
                          <a:latin typeface="Candara" pitchFamily="34" charset="0"/>
                        </a:rPr>
                        <a:t>2018</a:t>
                      </a:r>
                      <a:r>
                        <a:rPr lang="pl-PL" sz="1200" b="0" baseline="0" dirty="0">
                          <a:solidFill>
                            <a:schemeClr val="bg1"/>
                          </a:solidFill>
                          <a:latin typeface="Candara" pitchFamily="34" charset="0"/>
                        </a:rPr>
                        <a:t> </a:t>
                      </a:r>
                      <a:r>
                        <a:rPr lang="pl-PL" sz="1200" b="0" dirty="0">
                          <a:solidFill>
                            <a:schemeClr val="bg1"/>
                          </a:solidFill>
                          <a:latin typeface="Candara" pitchFamily="34" charset="0"/>
                        </a:rPr>
                        <a:t>)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Candara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2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andara" pitchFamily="34" charset="0"/>
                          <a:ea typeface="Calibri"/>
                          <a:cs typeface="Times New Roman"/>
                        </a:rPr>
                        <a:t>number of paid employees </a:t>
                      </a:r>
                      <a:br>
                        <a:rPr lang="pl-PL" sz="1200" b="0" dirty="0">
                          <a:solidFill>
                            <a:schemeClr val="tx1"/>
                          </a:solidFill>
                          <a:latin typeface="Candara" pitchFamily="34" charset="0"/>
                          <a:ea typeface="Calibri"/>
                          <a:cs typeface="Times New Roman"/>
                        </a:rPr>
                      </a:b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andara" pitchFamily="34" charset="0"/>
                          <a:ea typeface="Calibri"/>
                          <a:cs typeface="Times New Roman"/>
                        </a:rPr>
                        <a:t>in the enterprises</a:t>
                      </a:r>
                      <a:endParaRPr lang="pl-PL" sz="1200" b="0" dirty="0">
                        <a:solidFill>
                          <a:schemeClr val="tx1"/>
                        </a:solidFill>
                        <a:latin typeface="Candara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andara" pitchFamily="34" charset="0"/>
                          <a:ea typeface="Calibri"/>
                          <a:cs typeface="Times New Roman"/>
                        </a:rPr>
                        <a:t>number of enterprises</a:t>
                      </a:r>
                      <a:endParaRPr lang="pl-PL" sz="1200" b="0" dirty="0">
                        <a:solidFill>
                          <a:schemeClr val="tx1"/>
                        </a:solidFill>
                        <a:latin typeface="Candara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63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Candara" pitchFamily="34" charset="0"/>
                        </a:rPr>
                        <a:t>0-9</a:t>
                      </a:r>
                      <a:endParaRPr lang="pl-PL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Candara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Candara" pitchFamily="34" charset="0"/>
                        </a:rPr>
                        <a:t>24 784</a:t>
                      </a:r>
                      <a:endParaRPr lang="pl-PL" sz="12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ndara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863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Candara" pitchFamily="34" charset="0"/>
                        </a:rPr>
                        <a:t>10-49</a:t>
                      </a:r>
                      <a:endParaRPr lang="pl-PL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Candara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Candara" pitchFamily="34" charset="0"/>
                        </a:rPr>
                        <a:t>989</a:t>
                      </a:r>
                      <a:endParaRPr lang="pl-PL" sz="12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ndara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863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>
                          <a:latin typeface="Candara" pitchFamily="34" charset="0"/>
                        </a:rPr>
                        <a:t>50-249</a:t>
                      </a:r>
                      <a:endParaRPr lang="pl-PL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Candara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Candara" pitchFamily="34" charset="0"/>
                        </a:rPr>
                        <a:t>224</a:t>
                      </a:r>
                      <a:endParaRPr lang="pl-PL" sz="12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ndara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863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>
                          <a:latin typeface="Candara" pitchFamily="34" charset="0"/>
                        </a:rPr>
                        <a:t>250-999</a:t>
                      </a:r>
                      <a:endParaRPr lang="pl-PL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Candara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Candara" pitchFamily="34" charset="0"/>
                        </a:rPr>
                        <a:t>40</a:t>
                      </a:r>
                      <a:endParaRPr lang="pl-PL" sz="12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ndara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863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dirty="0" err="1">
                          <a:latin typeface="Candara" pitchFamily="34" charset="0"/>
                        </a:rPr>
                        <a:t>over</a:t>
                      </a:r>
                      <a:r>
                        <a:rPr lang="pl-PL" sz="1200" dirty="0">
                          <a:latin typeface="Candara" pitchFamily="34" charset="0"/>
                        </a:rPr>
                        <a:t> 1000</a:t>
                      </a:r>
                      <a:endParaRPr lang="pl-PL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Candara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Candara" pitchFamily="34" charset="0"/>
                        </a:rPr>
                        <a:t>4</a:t>
                      </a:r>
                      <a:endParaRPr lang="pl-PL" sz="12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ndara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863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ndara" pitchFamily="34" charset="0"/>
                          <a:ea typeface="Calibri"/>
                        </a:rPr>
                        <a:t>Total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Candara" pitchFamily="34" charset="0"/>
                        </a:rPr>
                        <a:t>26 041</a:t>
                      </a:r>
                      <a:endParaRPr lang="pl-PL" sz="12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ndara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2" name="pole tekstowe 11"/>
          <p:cNvSpPr txBox="1">
            <a:spLocks noChangeArrowheads="1"/>
          </p:cNvSpPr>
          <p:nvPr/>
        </p:nvSpPr>
        <p:spPr bwMode="auto">
          <a:xfrm>
            <a:off x="0" y="6642556"/>
            <a:ext cx="2771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800" dirty="0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Source:  Statistical Office in Katowice, 2019 </a:t>
            </a:r>
          </a:p>
          <a:p>
            <a:r>
              <a:rPr lang="pl-PL" sz="800" dirty="0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. </a:t>
            </a:r>
          </a:p>
          <a:p>
            <a:endParaRPr lang="pl-PL" sz="800" dirty="0">
              <a:solidFill>
                <a:schemeClr val="tx2">
                  <a:lumMod val="50000"/>
                </a:schemeClr>
              </a:solidFill>
              <a:latin typeface="Candara" pitchFamily="34" charset="0"/>
            </a:endParaRPr>
          </a:p>
        </p:txBody>
      </p:sp>
      <p:graphicFrame>
        <p:nvGraphicFramePr>
          <p:cNvPr id="13" name="Wykres 12"/>
          <p:cNvGraphicFramePr/>
          <p:nvPr>
            <p:extLst>
              <p:ext uri="{D42A27DB-BD31-4B8C-83A1-F6EECF244321}">
                <p14:modId xmlns:p14="http://schemas.microsoft.com/office/powerpoint/2010/main" val="1815943391"/>
              </p:ext>
            </p:extLst>
          </p:nvPr>
        </p:nvGraphicFramePr>
        <p:xfrm>
          <a:off x="899592" y="764704"/>
          <a:ext cx="3384376" cy="583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PP_tlo_bo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pic>
        <p:nvPicPr>
          <p:cNvPr id="9" name="Picture 1" descr="C:\Documents and Settings\oleksiuks\Pulpit\BB_logo.jpg"/>
          <p:cNvPicPr>
            <a:picLocks noChangeAspect="1" noChangeArrowheads="1"/>
          </p:cNvPicPr>
          <p:nvPr/>
        </p:nvPicPr>
        <p:blipFill>
          <a:blip r:embed="rId4" cstate="print"/>
          <a:srcRect l="15350" t="18115" r="14563" b="18115"/>
          <a:stretch>
            <a:fillRect/>
          </a:stretch>
        </p:blipFill>
        <p:spPr bwMode="auto">
          <a:xfrm>
            <a:off x="7920880" y="44624"/>
            <a:ext cx="1115616" cy="777170"/>
          </a:xfrm>
          <a:prstGeom prst="rect">
            <a:avLst/>
          </a:prstGeom>
          <a:noFill/>
        </p:spPr>
      </p:pic>
      <p:cxnSp>
        <p:nvCxnSpPr>
          <p:cNvPr id="10" name="Łącznik prosty 9"/>
          <p:cNvCxnSpPr/>
          <p:nvPr/>
        </p:nvCxnSpPr>
        <p:spPr>
          <a:xfrm>
            <a:off x="899592" y="764704"/>
            <a:ext cx="6840760" cy="0"/>
          </a:xfrm>
          <a:prstGeom prst="line">
            <a:avLst/>
          </a:prstGeom>
          <a:ln w="28575">
            <a:solidFill>
              <a:srgbClr val="FF99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1" name="Prostokąt 10"/>
          <p:cNvSpPr/>
          <p:nvPr/>
        </p:nvSpPr>
        <p:spPr>
          <a:xfrm>
            <a:off x="827584" y="188640"/>
            <a:ext cx="7092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latin typeface="Candara" pitchFamily="34" charset="0"/>
              </a:rPr>
              <a:t>Bielsko-Biała – </a:t>
            </a:r>
            <a:r>
              <a:rPr lang="pl-PL" sz="2800" b="1" dirty="0" err="1">
                <a:latin typeface="Candara" pitchFamily="34" charset="0"/>
              </a:rPr>
              <a:t>economic</a:t>
            </a:r>
            <a:r>
              <a:rPr lang="pl-PL" sz="2800" b="1" dirty="0">
                <a:latin typeface="Candara" pitchFamily="34" charset="0"/>
              </a:rPr>
              <a:t> </a:t>
            </a:r>
            <a:r>
              <a:rPr lang="pl-PL" sz="2800" b="1" dirty="0" err="1">
                <a:latin typeface="Candara" pitchFamily="34" charset="0"/>
              </a:rPr>
              <a:t>activity</a:t>
            </a:r>
            <a:r>
              <a:rPr lang="pl-PL" sz="2800" b="1" dirty="0">
                <a:latin typeface="Candara" pitchFamily="34" charset="0"/>
              </a:rPr>
              <a:t> </a:t>
            </a:r>
          </a:p>
        </p:txBody>
      </p:sp>
      <p:sp>
        <p:nvSpPr>
          <p:cNvPr id="12" name="pole tekstowe 11"/>
          <p:cNvSpPr txBox="1">
            <a:spLocks noChangeArrowheads="1"/>
          </p:cNvSpPr>
          <p:nvPr/>
        </p:nvSpPr>
        <p:spPr bwMode="auto">
          <a:xfrm>
            <a:off x="0" y="6642556"/>
            <a:ext cx="2771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800" dirty="0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Source: </a:t>
            </a:r>
            <a:r>
              <a:rPr lang="pl-PL" sz="800" dirty="0" err="1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Statistics</a:t>
            </a:r>
            <a:r>
              <a:rPr lang="pl-PL" sz="800" dirty="0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 Poland, 2019. </a:t>
            </a:r>
          </a:p>
        </p:txBody>
      </p:sp>
      <p:graphicFrame>
        <p:nvGraphicFramePr>
          <p:cNvPr id="15" name="Tabe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850938"/>
              </p:ext>
            </p:extLst>
          </p:nvPr>
        </p:nvGraphicFramePr>
        <p:xfrm>
          <a:off x="971600" y="1124742"/>
          <a:ext cx="7848872" cy="5154458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85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98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30567">
                <a:tc gridSpan="5">
                  <a:txBody>
                    <a:bodyPr/>
                    <a:lstStyle/>
                    <a:p>
                      <a:pPr algn="ctr"/>
                      <a:endParaRPr lang="pl-PL" sz="1800" b="0" dirty="0">
                        <a:solidFill>
                          <a:schemeClr val="bg1"/>
                        </a:solidFill>
                        <a:latin typeface="Candara" pitchFamily="34" charset="0"/>
                      </a:endParaRPr>
                    </a:p>
                    <a:p>
                      <a:pPr algn="ctr"/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Candara" pitchFamily="34" charset="0"/>
                        </a:rPr>
                        <a:t>Selected data </a:t>
                      </a:r>
                      <a:r>
                        <a:rPr lang="pl-PL" sz="1800" b="0" dirty="0" err="1">
                          <a:solidFill>
                            <a:schemeClr val="bg1"/>
                          </a:solidFill>
                          <a:latin typeface="Candara" pitchFamily="34" charset="0"/>
                        </a:rPr>
                        <a:t>concerning</a:t>
                      </a:r>
                      <a:r>
                        <a:rPr lang="pl-PL" sz="1800" b="0" dirty="0">
                          <a:solidFill>
                            <a:schemeClr val="bg1"/>
                          </a:solidFill>
                          <a:latin typeface="Candara" pitchFamily="34" charset="0"/>
                        </a:rPr>
                        <a:t> </a:t>
                      </a:r>
                      <a:r>
                        <a:rPr lang="pl-PL" sz="1800" b="0" dirty="0" err="1">
                          <a:solidFill>
                            <a:schemeClr val="bg1"/>
                          </a:solidFill>
                          <a:latin typeface="Candara" pitchFamily="34" charset="0"/>
                        </a:rPr>
                        <a:t>local</a:t>
                      </a:r>
                      <a:r>
                        <a:rPr lang="pl-PL" sz="1800" b="0" dirty="0">
                          <a:solidFill>
                            <a:schemeClr val="bg1"/>
                          </a:solidFill>
                          <a:latin typeface="Candara" pitchFamily="34" charset="0"/>
                        </a:rPr>
                        <a:t> </a:t>
                      </a:r>
                      <a:r>
                        <a:rPr lang="pl-PL" sz="1800" b="0" dirty="0" err="1">
                          <a:solidFill>
                            <a:schemeClr val="bg1"/>
                          </a:solidFill>
                          <a:latin typeface="Candara" pitchFamily="34" charset="0"/>
                        </a:rPr>
                        <a:t>economy</a:t>
                      </a:r>
                      <a:r>
                        <a:rPr lang="pl-PL" sz="1800" b="0" dirty="0">
                          <a:solidFill>
                            <a:schemeClr val="bg1"/>
                          </a:solidFill>
                          <a:latin typeface="Candara" pitchFamily="34" charset="0"/>
                        </a:rPr>
                        <a:t> in</a:t>
                      </a: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Candara" pitchFamily="34" charset="0"/>
                        </a:rPr>
                        <a:t> a comparative </a:t>
                      </a:r>
                      <a:r>
                        <a:rPr lang="pl-PL" sz="1800" b="0" dirty="0" err="1">
                          <a:solidFill>
                            <a:schemeClr val="bg1"/>
                          </a:solidFill>
                          <a:latin typeface="Candara" pitchFamily="34" charset="0"/>
                        </a:rPr>
                        <a:t>background</a:t>
                      </a:r>
                      <a:endParaRPr lang="pl-PL" sz="1600" b="0" dirty="0">
                        <a:latin typeface="Candara" pitchFamily="34" charset="0"/>
                        <a:ea typeface="Calibri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solidFill>
                            <a:schemeClr val="bg1"/>
                          </a:solidFill>
                          <a:latin typeface="Candara" pitchFamily="34" charset="0"/>
                        </a:rPr>
                        <a:t> </a:t>
                      </a:r>
                    </a:p>
                  </a:txBody>
                  <a:tcPr marL="61906" marR="61906" marT="0" marB="0" anchor="ctr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200" dirty="0">
                        <a:latin typeface="Candara" pitchFamily="34" charset="0"/>
                        <a:ea typeface="Calibri"/>
                      </a:endParaRPr>
                    </a:p>
                  </a:txBody>
                  <a:tcPr marL="61906" marR="61906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200" b="1" dirty="0">
                        <a:solidFill>
                          <a:schemeClr val="bg1"/>
                        </a:solidFill>
                        <a:latin typeface="Candara" pitchFamily="34" charset="0"/>
                        <a:ea typeface="Calibri"/>
                      </a:endParaRPr>
                    </a:p>
                  </a:txBody>
                  <a:tcPr marL="61906" marR="61906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200" b="1" dirty="0">
                        <a:solidFill>
                          <a:schemeClr val="bg1"/>
                        </a:solidFill>
                        <a:latin typeface="Candara" pitchFamily="34" charset="0"/>
                        <a:ea typeface="Calibri"/>
                      </a:endParaRPr>
                    </a:p>
                  </a:txBody>
                  <a:tcPr marL="61906" marR="61906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056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 err="1">
                          <a:latin typeface="Candara" pitchFamily="34" charset="0"/>
                          <a:ea typeface="Calibri"/>
                        </a:rPr>
                        <a:t>Specification</a:t>
                      </a:r>
                      <a:endParaRPr lang="pl-PL" sz="1200" dirty="0">
                        <a:latin typeface="Candara" pitchFamily="34" charset="0"/>
                        <a:ea typeface="Calibri"/>
                      </a:endParaRPr>
                    </a:p>
                  </a:txBody>
                  <a:tcPr marL="61906" marR="61906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aseline="0" dirty="0" err="1">
                          <a:latin typeface="Candara" pitchFamily="34" charset="0"/>
                        </a:rPr>
                        <a:t>Industry</a:t>
                      </a:r>
                      <a:r>
                        <a:rPr lang="pl-PL" sz="1200" baseline="0" dirty="0">
                          <a:latin typeface="Candara" pitchFamily="34" charset="0"/>
                        </a:rPr>
                        <a:t> sold </a:t>
                      </a:r>
                      <a:r>
                        <a:rPr lang="pl-PL" sz="1200" baseline="0" dirty="0" err="1">
                          <a:latin typeface="Candara" pitchFamily="34" charset="0"/>
                        </a:rPr>
                        <a:t>production</a:t>
                      </a:r>
                      <a:br>
                        <a:rPr lang="pl-PL" sz="1200" baseline="0" dirty="0">
                          <a:latin typeface="Candara" pitchFamily="34" charset="0"/>
                        </a:rPr>
                      </a:br>
                      <a:r>
                        <a:rPr lang="pl-PL" sz="1200" baseline="0" dirty="0">
                          <a:latin typeface="Candara" pitchFamily="34" charset="0"/>
                        </a:rPr>
                        <a:t>(as </a:t>
                      </a:r>
                      <a:r>
                        <a:rPr lang="pl-PL" sz="1200" baseline="0" dirty="0" err="1">
                          <a:latin typeface="Candara" pitchFamily="34" charset="0"/>
                        </a:rPr>
                        <a:t>at</a:t>
                      </a:r>
                      <a:r>
                        <a:rPr lang="pl-PL" sz="1200" baseline="0" dirty="0">
                          <a:latin typeface="Candara" pitchFamily="34" charset="0"/>
                        </a:rPr>
                        <a:t>: 31.12.2018) </a:t>
                      </a:r>
                      <a:endParaRPr lang="pl-PL" sz="1200" dirty="0">
                        <a:latin typeface="Candara" pitchFamily="34" charset="0"/>
                        <a:ea typeface="Calibri"/>
                      </a:endParaRPr>
                    </a:p>
                  </a:txBody>
                  <a:tcPr marL="61906" marR="61906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Candara" pitchFamily="34" charset="0"/>
                        </a:rPr>
                        <a:t>Investment </a:t>
                      </a:r>
                      <a:r>
                        <a:rPr lang="pl-PL" sz="1200" dirty="0" err="1">
                          <a:latin typeface="Candara" pitchFamily="34" charset="0"/>
                        </a:rPr>
                        <a:t>outlays</a:t>
                      </a:r>
                      <a:r>
                        <a:rPr lang="pl-PL" sz="1200" dirty="0">
                          <a:latin typeface="Candara" pitchFamily="34" charset="0"/>
                        </a:rPr>
                        <a:t> in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Candara" pitchFamily="34" charset="0"/>
                        </a:rPr>
                        <a:t>enterprises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aseline="0" dirty="0">
                          <a:latin typeface="Candara" pitchFamily="34" charset="0"/>
                        </a:rPr>
                        <a:t>(as </a:t>
                      </a:r>
                      <a:r>
                        <a:rPr lang="pl-PL" sz="1200" baseline="0" dirty="0" err="1">
                          <a:latin typeface="Candara" pitchFamily="34" charset="0"/>
                        </a:rPr>
                        <a:t>at</a:t>
                      </a:r>
                      <a:r>
                        <a:rPr lang="pl-PL" sz="1200" baseline="0" dirty="0">
                          <a:latin typeface="Candara" pitchFamily="34" charset="0"/>
                        </a:rPr>
                        <a:t>: 31.12.2017) </a:t>
                      </a:r>
                      <a:r>
                        <a:rPr lang="pl-PL" sz="1200" dirty="0">
                          <a:latin typeface="Candara" pitchFamily="34" charset="0"/>
                        </a:rPr>
                        <a:t> </a:t>
                      </a:r>
                      <a:endParaRPr lang="pl-PL" sz="1200" b="1" dirty="0">
                        <a:solidFill>
                          <a:schemeClr val="bg1"/>
                        </a:solidFill>
                        <a:latin typeface="Candara" pitchFamily="34" charset="0"/>
                        <a:ea typeface="Calibri"/>
                      </a:endParaRPr>
                    </a:p>
                  </a:txBody>
                  <a:tcPr marL="61906" marR="61906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Candara" pitchFamily="34" charset="0"/>
                        </a:rPr>
                        <a:t> </a:t>
                      </a:r>
                      <a:r>
                        <a:rPr lang="en-US" sz="1200" dirty="0">
                          <a:latin typeface="Candara" pitchFamily="34" charset="0"/>
                        </a:rPr>
                        <a:t>Gross value of fixed assets in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ndara" pitchFamily="34" charset="0"/>
                        </a:rPr>
                        <a:t>enterprises </a:t>
                      </a:r>
                      <a:endParaRPr lang="pl-PL" sz="1200" dirty="0">
                        <a:latin typeface="Candara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aseline="0" dirty="0">
                          <a:latin typeface="Candara" pitchFamily="34" charset="0"/>
                        </a:rPr>
                        <a:t>(as </a:t>
                      </a:r>
                      <a:r>
                        <a:rPr lang="pl-PL" sz="1200" baseline="0" dirty="0" err="1">
                          <a:latin typeface="Candara" pitchFamily="34" charset="0"/>
                        </a:rPr>
                        <a:t>at</a:t>
                      </a:r>
                      <a:r>
                        <a:rPr lang="pl-PL" sz="1200" baseline="0" dirty="0">
                          <a:latin typeface="Candara" pitchFamily="34" charset="0"/>
                        </a:rPr>
                        <a:t>: 31.12.2017) </a:t>
                      </a:r>
                      <a:endParaRPr lang="pl-PL" sz="1200" b="1" dirty="0">
                        <a:solidFill>
                          <a:schemeClr val="bg1"/>
                        </a:solidFill>
                        <a:latin typeface="Candara" pitchFamily="34" charset="0"/>
                        <a:ea typeface="Calibri"/>
                      </a:endParaRPr>
                    </a:p>
                  </a:txBody>
                  <a:tcPr marL="61906" marR="61906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60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 err="1">
                          <a:latin typeface="Candara" pitchFamily="34" charset="0"/>
                        </a:rPr>
                        <a:t>thous</a:t>
                      </a:r>
                      <a:r>
                        <a:rPr lang="pl-PL" sz="1200" dirty="0">
                          <a:latin typeface="Candara" pitchFamily="34" charset="0"/>
                        </a:rPr>
                        <a:t>. PLN</a:t>
                      </a:r>
                      <a:endParaRPr lang="pl-PL" sz="1200" dirty="0">
                        <a:latin typeface="Candara" pitchFamily="34" charset="0"/>
                        <a:ea typeface="Calibri"/>
                      </a:endParaRPr>
                    </a:p>
                  </a:txBody>
                  <a:tcPr marL="61906" marR="61906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aseline="0" dirty="0">
                          <a:latin typeface="Candara" pitchFamily="34" charset="0"/>
                        </a:rPr>
                        <a:t>Per 1 </a:t>
                      </a:r>
                      <a:r>
                        <a:rPr lang="pl-PL" sz="1200" baseline="0" dirty="0" err="1">
                          <a:latin typeface="Candara" pitchFamily="34" charset="0"/>
                        </a:rPr>
                        <a:t>inhabitant</a:t>
                      </a:r>
                      <a:r>
                        <a:rPr lang="pl-PL" sz="1200" baseline="0" dirty="0">
                          <a:latin typeface="Candara" pitchFamily="34" charset="0"/>
                        </a:rPr>
                        <a:t> in  PLN</a:t>
                      </a:r>
                      <a:endParaRPr lang="pl-PL" sz="1200" dirty="0">
                        <a:latin typeface="Candara" pitchFamily="34" charset="0"/>
                        <a:ea typeface="Calibri"/>
                      </a:endParaRPr>
                    </a:p>
                  </a:txBody>
                  <a:tcPr marL="61906" marR="61906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aseline="0" dirty="0" err="1">
                          <a:latin typeface="Candara" pitchFamily="34" charset="0"/>
                        </a:rPr>
                        <a:t>thous</a:t>
                      </a:r>
                      <a:r>
                        <a:rPr lang="pl-PL" sz="1200" baseline="0" dirty="0">
                          <a:latin typeface="Candara" pitchFamily="34" charset="0"/>
                        </a:rPr>
                        <a:t>.</a:t>
                      </a:r>
                      <a:r>
                        <a:rPr lang="pl-PL" sz="1200" dirty="0">
                          <a:latin typeface="Candara" pitchFamily="34" charset="0"/>
                        </a:rPr>
                        <a:t> PLN</a:t>
                      </a:r>
                      <a:endParaRPr lang="pl-PL" sz="1200" b="1" dirty="0">
                        <a:solidFill>
                          <a:schemeClr val="bg1"/>
                        </a:solidFill>
                        <a:latin typeface="Candara" pitchFamily="34" charset="0"/>
                        <a:ea typeface="Calibri"/>
                      </a:endParaRPr>
                    </a:p>
                  </a:txBody>
                  <a:tcPr marL="61906" marR="61906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aseline="0" dirty="0" err="1">
                          <a:latin typeface="Candara" pitchFamily="34" charset="0"/>
                        </a:rPr>
                        <a:t>thous</a:t>
                      </a:r>
                      <a:r>
                        <a:rPr lang="pl-PL" sz="1200" baseline="0" dirty="0">
                          <a:latin typeface="Candara" pitchFamily="34" charset="0"/>
                        </a:rPr>
                        <a:t>.</a:t>
                      </a:r>
                      <a:r>
                        <a:rPr lang="pl-PL" sz="1200" dirty="0">
                          <a:latin typeface="Candara" pitchFamily="34" charset="0"/>
                        </a:rPr>
                        <a:t> PLN</a:t>
                      </a:r>
                      <a:endParaRPr lang="pl-PL" sz="1200" b="1" dirty="0">
                        <a:solidFill>
                          <a:schemeClr val="bg1"/>
                        </a:solidFill>
                        <a:latin typeface="Candara" pitchFamily="34" charset="0"/>
                        <a:ea typeface="Calibri"/>
                      </a:endParaRPr>
                    </a:p>
                  </a:txBody>
                  <a:tcPr marL="61906" marR="61906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3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Candara" pitchFamily="34" charset="0"/>
                        </a:rPr>
                        <a:t>Bielsko-Biała</a:t>
                      </a:r>
                      <a:endParaRPr lang="pl-PL" sz="1200" dirty="0">
                        <a:latin typeface="Candara" pitchFamily="34" charset="0"/>
                        <a:ea typeface="Calibri"/>
                      </a:endParaRPr>
                    </a:p>
                  </a:txBody>
                  <a:tcPr marL="61906" marR="61906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>
                          <a:latin typeface="Candara" pitchFamily="34" charset="0"/>
                        </a:rPr>
                        <a:t>26 711,7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>
                          <a:latin typeface="Candara" pitchFamily="34" charset="0"/>
                        </a:rPr>
                        <a:t>155 456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Candara" pitchFamily="34" charset="0"/>
                        </a:rPr>
                        <a:t>1 942,</a:t>
                      </a:r>
                      <a:r>
                        <a:rPr lang="pl-PL" sz="1200" baseline="0" dirty="0">
                          <a:latin typeface="Candara" pitchFamily="34" charset="0"/>
                        </a:rPr>
                        <a:t>4</a:t>
                      </a:r>
                      <a:endParaRPr lang="pl-PL" sz="1200" b="1" dirty="0">
                        <a:solidFill>
                          <a:schemeClr val="tx1"/>
                        </a:solidFill>
                        <a:latin typeface="Candara" pitchFamily="34" charset="0"/>
                        <a:ea typeface="Calibri"/>
                      </a:endParaRPr>
                    </a:p>
                  </a:txBody>
                  <a:tcPr marL="61906" marR="6190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Candara" pitchFamily="34" charset="0"/>
                        </a:rPr>
                        <a:t>17 811,4</a:t>
                      </a:r>
                      <a:endParaRPr lang="pl-PL" sz="1200" b="1" dirty="0">
                        <a:solidFill>
                          <a:schemeClr val="tx1"/>
                        </a:solidFill>
                        <a:latin typeface="Candara" pitchFamily="34" charset="0"/>
                        <a:ea typeface="Calibri"/>
                      </a:endParaRPr>
                    </a:p>
                  </a:txBody>
                  <a:tcPr marL="61906" marR="61906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899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Candara" pitchFamily="34" charset="0"/>
                        </a:rPr>
                        <a:t>Częstochowa</a:t>
                      </a:r>
                      <a:endParaRPr lang="pl-PL" sz="1200" dirty="0">
                        <a:latin typeface="Candara" pitchFamily="34" charset="0"/>
                        <a:ea typeface="Calibri"/>
                      </a:endParaRPr>
                    </a:p>
                  </a:txBody>
                  <a:tcPr marL="61906" marR="61906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>
                          <a:latin typeface="Candara" pitchFamily="34" charset="0"/>
                        </a:rPr>
                        <a:t>9 891,3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>
                          <a:latin typeface="Candara" pitchFamily="34" charset="0"/>
                        </a:rPr>
                        <a:t>43 900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Candara" pitchFamily="34" charset="0"/>
                        </a:rPr>
                        <a:t>967,6</a:t>
                      </a:r>
                      <a:endParaRPr lang="pl-PL" sz="1200" dirty="0">
                        <a:solidFill>
                          <a:schemeClr val="tx1"/>
                        </a:solidFill>
                        <a:latin typeface="Candara" pitchFamily="34" charset="0"/>
                        <a:ea typeface="Calibri"/>
                      </a:endParaRPr>
                    </a:p>
                  </a:txBody>
                  <a:tcPr marL="61906" marR="6190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Candara" pitchFamily="34" charset="0"/>
                        </a:rPr>
                        <a:t>11 146,8</a:t>
                      </a:r>
                      <a:endParaRPr lang="pl-PL" sz="1200" b="0" dirty="0">
                        <a:solidFill>
                          <a:schemeClr val="tx1"/>
                        </a:solidFill>
                        <a:latin typeface="Candara" pitchFamily="34" charset="0"/>
                        <a:ea typeface="Calibri"/>
                      </a:endParaRPr>
                    </a:p>
                  </a:txBody>
                  <a:tcPr marL="61906" marR="61906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899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Candara" pitchFamily="34" charset="0"/>
                        </a:rPr>
                        <a:t>Gliwice</a:t>
                      </a:r>
                      <a:endParaRPr lang="pl-PL" sz="1200" dirty="0">
                        <a:latin typeface="Candara" pitchFamily="34" charset="0"/>
                        <a:ea typeface="Calibri"/>
                      </a:endParaRPr>
                    </a:p>
                  </a:txBody>
                  <a:tcPr marL="61906" marR="61906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>
                          <a:latin typeface="Candara" pitchFamily="34" charset="0"/>
                        </a:rPr>
                        <a:t>20 152,0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>
                          <a:latin typeface="Candara" pitchFamily="34" charset="0"/>
                        </a:rPr>
                        <a:t>110 899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Candara" pitchFamily="34" charset="0"/>
                        </a:rPr>
                        <a:t>1 150,5</a:t>
                      </a:r>
                      <a:endParaRPr lang="pl-PL" sz="1200" dirty="0">
                        <a:solidFill>
                          <a:schemeClr val="tx1"/>
                        </a:solidFill>
                        <a:latin typeface="Candara" pitchFamily="34" charset="0"/>
                        <a:ea typeface="Calibri"/>
                      </a:endParaRPr>
                    </a:p>
                  </a:txBody>
                  <a:tcPr marL="61906" marR="6190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Candara" pitchFamily="34" charset="0"/>
                        </a:rPr>
                        <a:t>22 211,0</a:t>
                      </a:r>
                      <a:endParaRPr lang="pl-PL" sz="1200" b="0" dirty="0">
                        <a:solidFill>
                          <a:schemeClr val="tx1"/>
                        </a:solidFill>
                        <a:latin typeface="Candara" pitchFamily="34" charset="0"/>
                        <a:ea typeface="Calibri"/>
                      </a:endParaRPr>
                    </a:p>
                  </a:txBody>
                  <a:tcPr marL="61906" marR="61906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899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Candara" pitchFamily="34" charset="0"/>
                        </a:rPr>
                        <a:t>Katowice</a:t>
                      </a:r>
                      <a:endParaRPr lang="pl-PL" sz="1200" dirty="0">
                        <a:latin typeface="Candara" pitchFamily="34" charset="0"/>
                        <a:ea typeface="Calibri"/>
                      </a:endParaRPr>
                    </a:p>
                  </a:txBody>
                  <a:tcPr marL="61906" marR="61906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>
                          <a:latin typeface="Candara" pitchFamily="34" charset="0"/>
                        </a:rPr>
                        <a:t>18 236,7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>
                          <a:latin typeface="Candara" pitchFamily="34" charset="0"/>
                        </a:rPr>
                        <a:t>61 362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Candara" pitchFamily="34" charset="0"/>
                        </a:rPr>
                        <a:t>2 391,4</a:t>
                      </a:r>
                      <a:endParaRPr lang="pl-PL" sz="1200" dirty="0">
                        <a:solidFill>
                          <a:schemeClr val="tx1"/>
                        </a:solidFill>
                        <a:latin typeface="Candara" pitchFamily="34" charset="0"/>
                        <a:ea typeface="Calibri"/>
                      </a:endParaRPr>
                    </a:p>
                  </a:txBody>
                  <a:tcPr marL="61906" marR="6190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Candara" pitchFamily="34" charset="0"/>
                        </a:rPr>
                        <a:t>32 004,4</a:t>
                      </a:r>
                      <a:endParaRPr lang="pl-PL" sz="1200" b="0" dirty="0">
                        <a:solidFill>
                          <a:schemeClr val="tx1"/>
                        </a:solidFill>
                        <a:latin typeface="Candara" pitchFamily="34" charset="0"/>
                        <a:ea typeface="Calibri"/>
                      </a:endParaRPr>
                    </a:p>
                  </a:txBody>
                  <a:tcPr marL="61906" marR="61906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899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Candara" pitchFamily="34" charset="0"/>
                        </a:rPr>
                        <a:t>Rybnik</a:t>
                      </a:r>
                      <a:endParaRPr lang="pl-PL" sz="1200" dirty="0">
                        <a:latin typeface="Candara" pitchFamily="34" charset="0"/>
                        <a:ea typeface="Calibri"/>
                      </a:endParaRPr>
                    </a:p>
                  </a:txBody>
                  <a:tcPr marL="61906" marR="61906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>
                          <a:latin typeface="Candara" pitchFamily="34" charset="0"/>
                        </a:rPr>
                        <a:t>3 303,0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>
                          <a:latin typeface="Candara" pitchFamily="34" charset="0"/>
                        </a:rPr>
                        <a:t>23 750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Candara" pitchFamily="34" charset="0"/>
                        </a:rPr>
                        <a:t>555,7</a:t>
                      </a:r>
                      <a:endParaRPr lang="pl-PL" sz="1200" dirty="0">
                        <a:solidFill>
                          <a:schemeClr val="tx1"/>
                        </a:solidFill>
                        <a:latin typeface="Candara" pitchFamily="34" charset="0"/>
                        <a:ea typeface="Calibri"/>
                      </a:endParaRPr>
                    </a:p>
                  </a:txBody>
                  <a:tcPr marL="61906" marR="6190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Candara" pitchFamily="34" charset="0"/>
                        </a:rPr>
                        <a:t>10 654,4</a:t>
                      </a:r>
                      <a:endParaRPr lang="pl-PL" sz="1200" b="0" dirty="0">
                        <a:solidFill>
                          <a:schemeClr val="tx1"/>
                        </a:solidFill>
                        <a:latin typeface="Candara" pitchFamily="34" charset="0"/>
                        <a:ea typeface="Calibri"/>
                      </a:endParaRPr>
                    </a:p>
                  </a:txBody>
                  <a:tcPr marL="61906" marR="61906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899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dirty="0" err="1">
                          <a:latin typeface="Candara" pitchFamily="34" charset="0"/>
                          <a:ea typeface="Calibri"/>
                        </a:rPr>
                        <a:t>Silesian</a:t>
                      </a:r>
                      <a:r>
                        <a:rPr lang="pl-PL" sz="1200" dirty="0">
                          <a:latin typeface="Candara" pitchFamily="34" charset="0"/>
                          <a:ea typeface="Calibri"/>
                        </a:rPr>
                        <a:t> </a:t>
                      </a:r>
                      <a:r>
                        <a:rPr lang="pl-PL" sz="1200" dirty="0" err="1">
                          <a:latin typeface="Candara" pitchFamily="34" charset="0"/>
                          <a:ea typeface="Calibri"/>
                        </a:rPr>
                        <a:t>Voivodeship</a:t>
                      </a:r>
                      <a:endParaRPr lang="pl-PL" sz="1200" dirty="0">
                        <a:latin typeface="Candara" pitchFamily="34" charset="0"/>
                        <a:ea typeface="Calibri"/>
                      </a:endParaRPr>
                    </a:p>
                  </a:txBody>
                  <a:tcPr marL="61906" marR="61906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>
                          <a:latin typeface="Candara" pitchFamily="34" charset="0"/>
                        </a:rPr>
                        <a:t>221 533,3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>
                          <a:latin typeface="Candara" pitchFamily="34" charset="0"/>
                        </a:rPr>
                        <a:t>48 661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Candara" pitchFamily="34" charset="0"/>
                        </a:rPr>
                        <a:t>20 368</a:t>
                      </a:r>
                      <a:endParaRPr lang="pl-PL" sz="1200" b="0" dirty="0">
                        <a:solidFill>
                          <a:schemeClr val="tx1"/>
                        </a:solidFill>
                        <a:latin typeface="Candara" pitchFamily="34" charset="0"/>
                        <a:ea typeface="Calibri"/>
                      </a:endParaRPr>
                    </a:p>
                  </a:txBody>
                  <a:tcPr marL="61906" marR="6190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Candara" pitchFamily="34" charset="0"/>
                        </a:rPr>
                        <a:t>256 635,2</a:t>
                      </a:r>
                      <a:endParaRPr lang="pl-PL" sz="1200" b="0" dirty="0">
                        <a:solidFill>
                          <a:schemeClr val="tx1"/>
                        </a:solidFill>
                        <a:latin typeface="Candara" pitchFamily="34" charset="0"/>
                        <a:ea typeface="Calibri"/>
                      </a:endParaRPr>
                    </a:p>
                  </a:txBody>
                  <a:tcPr marL="61906" marR="61906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Obraz 60" descr="PP_tlo_b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cxnSp>
        <p:nvCxnSpPr>
          <p:cNvPr id="54" name="Łącznik prosty 53"/>
          <p:cNvCxnSpPr/>
          <p:nvPr/>
        </p:nvCxnSpPr>
        <p:spPr>
          <a:xfrm>
            <a:off x="899592" y="764704"/>
            <a:ext cx="6840760" cy="0"/>
          </a:xfrm>
          <a:prstGeom prst="line">
            <a:avLst/>
          </a:prstGeom>
          <a:ln w="28575">
            <a:solidFill>
              <a:srgbClr val="FF99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2" name="Obraz 11" descr="mapa dofinansowan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980728"/>
            <a:ext cx="4752528" cy="5418934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827584" y="44624"/>
            <a:ext cx="6840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000" b="1" dirty="0">
                <a:latin typeface="Candara" pitchFamily="34" charset="0"/>
              </a:rPr>
              <a:t>EU </a:t>
            </a:r>
            <a:r>
              <a:rPr lang="pl-PL" sz="2000" b="1" dirty="0" err="1">
                <a:latin typeface="Candara" pitchFamily="34" charset="0"/>
              </a:rPr>
              <a:t>Funds</a:t>
            </a:r>
            <a:r>
              <a:rPr lang="pl-PL" sz="2000" b="1" dirty="0">
                <a:latin typeface="Candara" pitchFamily="34" charset="0"/>
              </a:rPr>
              <a:t> (2007-2013) – </a:t>
            </a:r>
          </a:p>
          <a:p>
            <a:pPr>
              <a:defRPr/>
            </a:pPr>
            <a:r>
              <a:rPr lang="pl-PL" sz="2000" b="1" dirty="0" err="1">
                <a:latin typeface="Candara" pitchFamily="34" charset="0"/>
              </a:rPr>
              <a:t>acquired</a:t>
            </a:r>
            <a:r>
              <a:rPr lang="pl-PL" sz="2000" b="1" dirty="0">
                <a:latin typeface="Candara" pitchFamily="34" charset="0"/>
              </a:rPr>
              <a:t> by the business </a:t>
            </a:r>
            <a:r>
              <a:rPr lang="pl-PL" sz="2000" b="1" dirty="0" err="1">
                <a:latin typeface="Candara" pitchFamily="34" charset="0"/>
              </a:rPr>
              <a:t>sector</a:t>
            </a:r>
            <a:endParaRPr lang="pl-PL" sz="2000" b="1" dirty="0">
              <a:latin typeface="Candara" pitchFamily="34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0" y="6642556"/>
            <a:ext cx="41044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Source: </a:t>
            </a:r>
            <a:r>
              <a:rPr lang="pl-PL" sz="800" dirty="0" err="1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Silesian</a:t>
            </a:r>
            <a:r>
              <a:rPr lang="pl-PL" sz="800" dirty="0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 Centre for </a:t>
            </a:r>
            <a:r>
              <a:rPr lang="pl-PL" sz="800" dirty="0" err="1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Entrepreneurship</a:t>
            </a:r>
            <a:r>
              <a:rPr lang="pl-PL" sz="800" dirty="0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, 2018.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4211960" y="908720"/>
            <a:ext cx="360040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16"/>
          <p:cNvSpPr>
            <a:spLocks noChangeArrowheads="1"/>
          </p:cNvSpPr>
          <p:nvPr/>
        </p:nvSpPr>
        <p:spPr bwMode="auto">
          <a:xfrm>
            <a:off x="5148064" y="1124744"/>
            <a:ext cx="3995936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solidFill>
                  <a:srgbClr val="EE7D3E"/>
                </a:solidFill>
                <a:latin typeface="Candara" pitchFamily="34" charset="0"/>
              </a:rPr>
              <a:t> </a:t>
            </a:r>
            <a:r>
              <a:rPr lang="en-US" sz="1400" b="1" dirty="0">
                <a:solidFill>
                  <a:srgbClr val="FF6600"/>
                </a:solidFill>
                <a:latin typeface="Candara" pitchFamily="34" charset="0"/>
              </a:rPr>
              <a:t>Map of co-financing – </a:t>
            </a:r>
            <a:br>
              <a:rPr lang="pl-PL" sz="1400" b="1" dirty="0">
                <a:solidFill>
                  <a:srgbClr val="FF6600"/>
                </a:solidFill>
                <a:latin typeface="Candara" pitchFamily="34" charset="0"/>
              </a:rPr>
            </a:br>
            <a:r>
              <a:rPr lang="pl-PL" sz="1400" b="1" dirty="0" err="1">
                <a:solidFill>
                  <a:srgbClr val="FF6600"/>
                </a:solidFill>
                <a:latin typeface="Candara" pitchFamily="34" charset="0"/>
              </a:rPr>
              <a:t>Regional</a:t>
            </a:r>
            <a:r>
              <a:rPr lang="pl-PL" sz="1400" b="1" dirty="0">
                <a:solidFill>
                  <a:srgbClr val="FF6600"/>
                </a:solidFill>
                <a:latin typeface="Candara" pitchFamily="34" charset="0"/>
              </a:rPr>
              <a:t> </a:t>
            </a:r>
            <a:r>
              <a:rPr lang="pl-PL" sz="1400" b="1" dirty="0" err="1">
                <a:solidFill>
                  <a:srgbClr val="FF6600"/>
                </a:solidFill>
                <a:latin typeface="Candara" pitchFamily="34" charset="0"/>
              </a:rPr>
              <a:t>Programme</a:t>
            </a:r>
            <a:r>
              <a:rPr lang="pl-PL" sz="1400" b="1" dirty="0">
                <a:solidFill>
                  <a:srgbClr val="FF6600"/>
                </a:solidFill>
                <a:latin typeface="Candara" pitchFamily="34" charset="0"/>
              </a:rPr>
              <a:t> of </a:t>
            </a:r>
            <a:r>
              <a:rPr lang="pl-PL" sz="1400" b="1" dirty="0" err="1">
                <a:solidFill>
                  <a:srgbClr val="FF6600"/>
                </a:solidFill>
                <a:latin typeface="Candara" pitchFamily="34" charset="0"/>
              </a:rPr>
              <a:t>Silesian</a:t>
            </a:r>
            <a:r>
              <a:rPr lang="pl-PL" sz="1400" b="1" dirty="0">
                <a:solidFill>
                  <a:srgbClr val="FF6600"/>
                </a:solidFill>
                <a:latin typeface="Candara" pitchFamily="34" charset="0"/>
              </a:rPr>
              <a:t> </a:t>
            </a:r>
            <a:r>
              <a:rPr lang="pl-PL" sz="1400" b="1" dirty="0" err="1">
                <a:solidFill>
                  <a:srgbClr val="FF6600"/>
                </a:solidFill>
                <a:latin typeface="Candara" pitchFamily="34" charset="0"/>
              </a:rPr>
              <a:t>Voivodeship</a:t>
            </a:r>
            <a:r>
              <a:rPr lang="pl-PL" sz="1400" b="1" dirty="0">
                <a:solidFill>
                  <a:srgbClr val="FF6600"/>
                </a:solidFill>
                <a:latin typeface="Candara" pitchFamily="34" charset="0"/>
              </a:rPr>
              <a:t> </a:t>
            </a:r>
            <a:br>
              <a:rPr lang="pl-PL" sz="1400" b="1" dirty="0">
                <a:solidFill>
                  <a:srgbClr val="FF6600"/>
                </a:solidFill>
                <a:latin typeface="Candara" pitchFamily="34" charset="0"/>
              </a:rPr>
            </a:br>
            <a:r>
              <a:rPr lang="en-US" sz="1400" b="1" dirty="0">
                <a:solidFill>
                  <a:srgbClr val="FF6600"/>
                </a:solidFill>
                <a:latin typeface="Candara" pitchFamily="34" charset="0"/>
              </a:rPr>
              <a:t>2007-2013</a:t>
            </a:r>
            <a:br>
              <a:rPr lang="en-US" sz="1400" dirty="0">
                <a:solidFill>
                  <a:srgbClr val="FF6600"/>
                </a:solidFill>
                <a:latin typeface="Candara" pitchFamily="34" charset="0"/>
              </a:rPr>
            </a:br>
            <a:r>
              <a:rPr lang="en-US" sz="1400" dirty="0">
                <a:solidFill>
                  <a:srgbClr val="FF6600"/>
                </a:solidFill>
                <a:latin typeface="Candara" pitchFamily="34" charset="0"/>
              </a:rPr>
              <a:t>Priorities I and III - Measures for the micro</a:t>
            </a:r>
            <a:r>
              <a:rPr lang="pl-PL" sz="1400" dirty="0">
                <a:solidFill>
                  <a:srgbClr val="FF6600"/>
                </a:solidFill>
                <a:latin typeface="Candara" pitchFamily="34" charset="0"/>
              </a:rPr>
              <a:t> and</a:t>
            </a:r>
            <a:r>
              <a:rPr lang="en-US" sz="1400" dirty="0">
                <a:solidFill>
                  <a:srgbClr val="FF6600"/>
                </a:solidFill>
                <a:latin typeface="Candara" pitchFamily="34" charset="0"/>
              </a:rPr>
              <a:t> SME</a:t>
            </a:r>
            <a:endParaRPr lang="pl-PL" sz="1600" b="1" dirty="0">
              <a:solidFill>
                <a:srgbClr val="EE7D3E"/>
              </a:solidFill>
              <a:latin typeface="Candara" pitchFamily="34" charset="0"/>
            </a:endParaRPr>
          </a:p>
          <a:p>
            <a:pPr algn="ctr"/>
            <a:r>
              <a:rPr lang="pl-PL" sz="1000" b="1" dirty="0">
                <a:solidFill>
                  <a:srgbClr val="EE7D3E"/>
                </a:solidFill>
                <a:latin typeface="Candara" pitchFamily="34" charset="0"/>
              </a:rPr>
              <a:t>(</a:t>
            </a:r>
            <a:r>
              <a:rPr lang="en-US" sz="1000" dirty="0">
                <a:solidFill>
                  <a:srgbClr val="FF6600"/>
                </a:solidFill>
                <a:latin typeface="Candara" pitchFamily="34" charset="0"/>
              </a:rPr>
              <a:t>according to the beneficiary's </a:t>
            </a:r>
            <a:r>
              <a:rPr lang="pl-PL" sz="1000" dirty="0" err="1">
                <a:solidFill>
                  <a:srgbClr val="FF6600"/>
                </a:solidFill>
                <a:latin typeface="Candara" pitchFamily="34" charset="0"/>
              </a:rPr>
              <a:t>location</a:t>
            </a:r>
            <a:r>
              <a:rPr lang="en-US" sz="1000" dirty="0">
                <a:solidFill>
                  <a:srgbClr val="FF6600"/>
                </a:solidFill>
                <a:latin typeface="Candara" pitchFamily="34" charset="0"/>
              </a:rPr>
              <a:t>, </a:t>
            </a:r>
            <a:br>
              <a:rPr lang="pl-PL" sz="1000" dirty="0">
                <a:solidFill>
                  <a:srgbClr val="FF6600"/>
                </a:solidFill>
                <a:latin typeface="Candara" pitchFamily="34" charset="0"/>
              </a:rPr>
            </a:br>
            <a:r>
              <a:rPr lang="en-US" sz="1000" dirty="0">
                <a:solidFill>
                  <a:srgbClr val="FF6600"/>
                </a:solidFill>
                <a:latin typeface="Candara" pitchFamily="34" charset="0"/>
              </a:rPr>
              <a:t>as </a:t>
            </a:r>
            <a:r>
              <a:rPr lang="pl-PL" sz="1000" dirty="0" err="1">
                <a:solidFill>
                  <a:srgbClr val="FF6600"/>
                </a:solidFill>
                <a:latin typeface="Candara" pitchFamily="34" charset="0"/>
              </a:rPr>
              <a:t>at</a:t>
            </a:r>
            <a:r>
              <a:rPr lang="pl-PL" sz="1000" dirty="0">
                <a:solidFill>
                  <a:srgbClr val="FF6600"/>
                </a:solidFill>
                <a:latin typeface="Candara" pitchFamily="34" charset="0"/>
              </a:rPr>
              <a:t>: 31.03.2018</a:t>
            </a:r>
            <a:r>
              <a:rPr lang="pl-PL" sz="1000" b="1" dirty="0">
                <a:solidFill>
                  <a:srgbClr val="EE7D3E"/>
                </a:solidFill>
                <a:latin typeface="Candara" pitchFamily="34" charset="0"/>
              </a:rPr>
              <a:t>.)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5364088" y="2983011"/>
            <a:ext cx="3528392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dirty="0">
                <a:latin typeface="Candara" pitchFamily="34" charset="0"/>
              </a:rPr>
              <a:t>Micro, small a</a:t>
            </a:r>
            <a:r>
              <a:rPr lang="en-US" sz="1400" dirty="0" err="1">
                <a:latin typeface="Candara" pitchFamily="34" charset="0"/>
              </a:rPr>
              <a:t>nd</a:t>
            </a:r>
            <a:r>
              <a:rPr lang="en-US" sz="1400" dirty="0">
                <a:latin typeface="Candara" pitchFamily="34" charset="0"/>
              </a:rPr>
              <a:t> medium entrepreneurs from </a:t>
            </a:r>
            <a:r>
              <a:rPr lang="en-US" sz="1400" dirty="0" err="1">
                <a:latin typeface="Candara" pitchFamily="34" charset="0"/>
              </a:rPr>
              <a:t>Bielsko-Biała</a:t>
            </a:r>
            <a:r>
              <a:rPr lang="en-US" sz="1400" dirty="0">
                <a:latin typeface="Candara" pitchFamily="34" charset="0"/>
              </a:rPr>
              <a:t> implemented with the support of EU funds for </a:t>
            </a:r>
            <a:br>
              <a:rPr lang="pl-PL" sz="1400" dirty="0">
                <a:latin typeface="Candara" pitchFamily="34" charset="0"/>
              </a:rPr>
            </a:br>
            <a:r>
              <a:rPr lang="en-US" sz="1400" dirty="0">
                <a:latin typeface="Candara" pitchFamily="34" charset="0"/>
              </a:rPr>
              <a:t>the </a:t>
            </a:r>
            <a:r>
              <a:rPr lang="pl-PL" sz="1400" dirty="0" err="1">
                <a:latin typeface="Candara" pitchFamily="34" charset="0"/>
              </a:rPr>
              <a:t>Silesian</a:t>
            </a:r>
            <a:r>
              <a:rPr lang="en-US" sz="1400" dirty="0">
                <a:latin typeface="Candara" pitchFamily="34" charset="0"/>
              </a:rPr>
              <a:t> Voivodeship 2007-2013: </a:t>
            </a:r>
            <a:br>
              <a:rPr lang="pl-PL" sz="1400" dirty="0">
                <a:solidFill>
                  <a:schemeClr val="bg1">
                    <a:lumMod val="50000"/>
                  </a:schemeClr>
                </a:solidFill>
                <a:latin typeface="Candara" pitchFamily="34" charset="0"/>
              </a:rPr>
            </a:br>
            <a:r>
              <a:rPr lang="pl-PL" sz="1400" b="1" dirty="0">
                <a:solidFill>
                  <a:srgbClr val="EE7D3E"/>
                </a:solidFill>
                <a:latin typeface="Candara" pitchFamily="34" charset="0"/>
              </a:rPr>
              <a:t>264</a:t>
            </a:r>
            <a:r>
              <a:rPr lang="pl-PL" sz="1400" b="1" dirty="0">
                <a:solidFill>
                  <a:schemeClr val="bg1">
                    <a:lumMod val="50000"/>
                  </a:schemeClr>
                </a:solidFill>
                <a:latin typeface="Candara" pitchFamily="34" charset="0"/>
              </a:rPr>
              <a:t> </a:t>
            </a:r>
            <a:r>
              <a:rPr lang="pl-PL" sz="1400" dirty="0" err="1">
                <a:latin typeface="Candara" pitchFamily="34" charset="0"/>
              </a:rPr>
              <a:t>projects</a:t>
            </a:r>
            <a:br>
              <a:rPr lang="pl-PL" sz="1400" dirty="0">
                <a:solidFill>
                  <a:schemeClr val="bg1">
                    <a:lumMod val="50000"/>
                  </a:schemeClr>
                </a:solidFill>
                <a:latin typeface="Candara" pitchFamily="34" charset="0"/>
              </a:rPr>
            </a:br>
            <a:r>
              <a:rPr lang="en-US" sz="1400" dirty="0">
                <a:latin typeface="Candara" pitchFamily="34" charset="0"/>
              </a:rPr>
              <a:t> </a:t>
            </a:r>
            <a:r>
              <a:rPr lang="pl-PL" sz="1400" dirty="0">
                <a:latin typeface="Candara" pitchFamily="34" charset="0"/>
              </a:rPr>
              <a:t>co-</a:t>
            </a:r>
            <a:r>
              <a:rPr lang="en-US" sz="1400" dirty="0">
                <a:latin typeface="Candara" pitchFamily="34" charset="0"/>
              </a:rPr>
              <a:t>financed </a:t>
            </a:r>
            <a:r>
              <a:rPr lang="pl-PL" sz="1400" dirty="0">
                <a:latin typeface="Candara" pitchFamily="34" charset="0"/>
              </a:rPr>
              <a:t>with</a:t>
            </a:r>
            <a:r>
              <a:rPr lang="en-US" sz="1400" dirty="0">
                <a:latin typeface="Candara" pitchFamily="34" charset="0"/>
              </a:rPr>
              <a:t> the total amount of</a:t>
            </a:r>
            <a:r>
              <a:rPr lang="pl-PL" sz="1400" dirty="0">
                <a:latin typeface="Candara" pitchFamily="34" charset="0"/>
              </a:rPr>
              <a:t>:</a:t>
            </a:r>
            <a:r>
              <a:rPr lang="en-US" sz="1400" dirty="0">
                <a:latin typeface="Candara" pitchFamily="34" charset="0"/>
              </a:rPr>
              <a:t> </a:t>
            </a:r>
            <a:br>
              <a:rPr lang="pl-PL" sz="1400" dirty="0">
                <a:solidFill>
                  <a:schemeClr val="bg1">
                    <a:lumMod val="50000"/>
                  </a:schemeClr>
                </a:solidFill>
                <a:latin typeface="Candara" pitchFamily="34" charset="0"/>
              </a:rPr>
            </a:br>
            <a:r>
              <a:rPr lang="pl-PL" sz="1400" b="1" dirty="0">
                <a:solidFill>
                  <a:schemeClr val="accent3"/>
                </a:solidFill>
                <a:latin typeface="Candara" pitchFamily="34" charset="0"/>
              </a:rPr>
              <a:t>85 122 908,32 PLN.</a:t>
            </a:r>
          </a:p>
          <a:p>
            <a:pPr algn="ctr"/>
            <a:endParaRPr lang="pl-PL" sz="1200" b="1" dirty="0">
              <a:solidFill>
                <a:schemeClr val="accent3"/>
              </a:solidFill>
              <a:latin typeface="Candara" pitchFamily="34" charset="0"/>
            </a:endParaRPr>
          </a:p>
          <a:p>
            <a:pPr algn="ctr"/>
            <a:endParaRPr lang="pl-PL" sz="1400" dirty="0">
              <a:solidFill>
                <a:schemeClr val="bg1">
                  <a:lumMod val="50000"/>
                </a:schemeClr>
              </a:solidFill>
              <a:latin typeface="Candara" pitchFamily="34" charset="0"/>
            </a:endParaRPr>
          </a:p>
          <a:p>
            <a:pPr algn="ctr"/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andara" pitchFamily="34" charset="0"/>
              </a:rPr>
              <a:t>This is the second highest result of the enterprise sector in Silesia.</a:t>
            </a:r>
          </a:p>
          <a:p>
            <a:pPr algn="ctr"/>
            <a:endParaRPr lang="pl-PL" sz="1400" b="1" dirty="0">
              <a:solidFill>
                <a:schemeClr val="bg1">
                  <a:lumMod val="50000"/>
                </a:schemeClr>
              </a:solidFill>
              <a:latin typeface="Candara" pitchFamily="34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74292" y="6173671"/>
            <a:ext cx="5469708" cy="684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upa 19"/>
          <p:cNvGrpSpPr/>
          <p:nvPr/>
        </p:nvGrpSpPr>
        <p:grpSpPr>
          <a:xfrm>
            <a:off x="3275856" y="1556792"/>
            <a:ext cx="1800200" cy="432048"/>
            <a:chOff x="2088232" y="5373216"/>
            <a:chExt cx="1800200" cy="432048"/>
          </a:xfrm>
        </p:grpSpPr>
        <p:cxnSp>
          <p:nvCxnSpPr>
            <p:cNvPr id="16" name="Łącznik prosty 15"/>
            <p:cNvCxnSpPr/>
            <p:nvPr/>
          </p:nvCxnSpPr>
          <p:spPr>
            <a:xfrm flipH="1">
              <a:off x="2736304" y="5373216"/>
              <a:ext cx="115212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Łącznik prosty 16"/>
            <p:cNvCxnSpPr/>
            <p:nvPr/>
          </p:nvCxnSpPr>
          <p:spPr>
            <a:xfrm flipH="1">
              <a:off x="2088232" y="5373216"/>
              <a:ext cx="648072" cy="43204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pole tekstowe 28"/>
          <p:cNvSpPr txBox="1"/>
          <p:nvPr/>
        </p:nvSpPr>
        <p:spPr>
          <a:xfrm>
            <a:off x="3870150" y="1356737"/>
            <a:ext cx="12779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700" dirty="0">
                <a:latin typeface="Candara" pitchFamily="34" charset="0"/>
              </a:rPr>
              <a:t>Częstochowa: 50,45 mln PLN</a:t>
            </a:r>
          </a:p>
        </p:txBody>
      </p:sp>
      <p:grpSp>
        <p:nvGrpSpPr>
          <p:cNvPr id="32" name="Grupa 31"/>
          <p:cNvGrpSpPr/>
          <p:nvPr/>
        </p:nvGrpSpPr>
        <p:grpSpPr>
          <a:xfrm>
            <a:off x="899592" y="2116887"/>
            <a:ext cx="1728192" cy="1224136"/>
            <a:chOff x="432048" y="4653136"/>
            <a:chExt cx="1728192" cy="1224136"/>
          </a:xfrm>
        </p:grpSpPr>
        <p:cxnSp>
          <p:nvCxnSpPr>
            <p:cNvPr id="33" name="Łącznik prosty 32"/>
            <p:cNvCxnSpPr/>
            <p:nvPr/>
          </p:nvCxnSpPr>
          <p:spPr>
            <a:xfrm flipH="1">
              <a:off x="432048" y="4653136"/>
              <a:ext cx="100811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Łącznik prosty 33"/>
            <p:cNvCxnSpPr/>
            <p:nvPr/>
          </p:nvCxnSpPr>
          <p:spPr>
            <a:xfrm>
              <a:off x="1440160" y="4653136"/>
              <a:ext cx="720080" cy="122413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pole tekstowe 35"/>
          <p:cNvSpPr txBox="1"/>
          <p:nvPr/>
        </p:nvSpPr>
        <p:spPr>
          <a:xfrm>
            <a:off x="876525" y="1916832"/>
            <a:ext cx="101662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700" dirty="0">
                <a:latin typeface="Candara" pitchFamily="34" charset="0"/>
              </a:rPr>
              <a:t>Zabrze: 41,38 mln PLN</a:t>
            </a:r>
          </a:p>
        </p:txBody>
      </p:sp>
      <p:grpSp>
        <p:nvGrpSpPr>
          <p:cNvPr id="42" name="Grupa 41"/>
          <p:cNvGrpSpPr/>
          <p:nvPr/>
        </p:nvGrpSpPr>
        <p:grpSpPr>
          <a:xfrm>
            <a:off x="971600" y="2708920"/>
            <a:ext cx="1440160" cy="720080"/>
            <a:chOff x="720080" y="5085184"/>
            <a:chExt cx="1440160" cy="720080"/>
          </a:xfrm>
        </p:grpSpPr>
        <p:cxnSp>
          <p:nvCxnSpPr>
            <p:cNvPr id="43" name="Łącznik prosty 42"/>
            <p:cNvCxnSpPr/>
            <p:nvPr/>
          </p:nvCxnSpPr>
          <p:spPr>
            <a:xfrm flipH="1">
              <a:off x="720080" y="5085184"/>
              <a:ext cx="93610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Łącznik prosty 43"/>
            <p:cNvCxnSpPr/>
            <p:nvPr/>
          </p:nvCxnSpPr>
          <p:spPr>
            <a:xfrm>
              <a:off x="1656184" y="5085184"/>
              <a:ext cx="504056" cy="72008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pole tekstowe 24"/>
          <p:cNvSpPr txBox="1"/>
          <p:nvPr/>
        </p:nvSpPr>
        <p:spPr>
          <a:xfrm>
            <a:off x="899592" y="2508865"/>
            <a:ext cx="10567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700" dirty="0">
                <a:latin typeface="Candara" pitchFamily="34" charset="0"/>
              </a:rPr>
              <a:t>Gliwice:  72,06 mln PLN</a:t>
            </a:r>
          </a:p>
        </p:txBody>
      </p:sp>
      <p:grpSp>
        <p:nvGrpSpPr>
          <p:cNvPr id="41" name="Grupa 40"/>
          <p:cNvGrpSpPr/>
          <p:nvPr/>
        </p:nvGrpSpPr>
        <p:grpSpPr>
          <a:xfrm>
            <a:off x="971600" y="4077072"/>
            <a:ext cx="1224136" cy="1224136"/>
            <a:chOff x="576064" y="3861048"/>
            <a:chExt cx="1224136" cy="1224136"/>
          </a:xfrm>
        </p:grpSpPr>
        <p:cxnSp>
          <p:nvCxnSpPr>
            <p:cNvPr id="45" name="Łącznik prosty 44"/>
            <p:cNvCxnSpPr/>
            <p:nvPr/>
          </p:nvCxnSpPr>
          <p:spPr>
            <a:xfrm flipH="1">
              <a:off x="576064" y="5085184"/>
              <a:ext cx="108012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Łącznik prosty 45"/>
            <p:cNvCxnSpPr/>
            <p:nvPr/>
          </p:nvCxnSpPr>
          <p:spPr>
            <a:xfrm flipV="1">
              <a:off x="1656184" y="3861048"/>
              <a:ext cx="144016" cy="122413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8" name="pole tekstowe 47"/>
          <p:cNvSpPr txBox="1"/>
          <p:nvPr/>
        </p:nvSpPr>
        <p:spPr>
          <a:xfrm>
            <a:off x="971600" y="5101153"/>
            <a:ext cx="102944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700" dirty="0">
                <a:latin typeface="Candara" pitchFamily="34" charset="0"/>
              </a:rPr>
              <a:t>Rybnik:  31,85 mln PLN</a:t>
            </a:r>
          </a:p>
        </p:txBody>
      </p:sp>
      <p:grpSp>
        <p:nvGrpSpPr>
          <p:cNvPr id="51" name="Grupa 50"/>
          <p:cNvGrpSpPr/>
          <p:nvPr/>
        </p:nvGrpSpPr>
        <p:grpSpPr>
          <a:xfrm flipH="1">
            <a:off x="3002379" y="4941168"/>
            <a:ext cx="2088233" cy="360040"/>
            <a:chOff x="499555" y="4725144"/>
            <a:chExt cx="2218748" cy="360040"/>
          </a:xfrm>
        </p:grpSpPr>
        <p:cxnSp>
          <p:nvCxnSpPr>
            <p:cNvPr id="52" name="Łącznik prosty 51"/>
            <p:cNvCxnSpPr/>
            <p:nvPr/>
          </p:nvCxnSpPr>
          <p:spPr>
            <a:xfrm flipH="1">
              <a:off x="499555" y="5085184"/>
              <a:ext cx="1156629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Łącznik prosty 52"/>
            <p:cNvCxnSpPr/>
            <p:nvPr/>
          </p:nvCxnSpPr>
          <p:spPr>
            <a:xfrm flipV="1">
              <a:off x="1656185" y="4725144"/>
              <a:ext cx="1062118" cy="36004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5" name="pole tekstowe 54"/>
          <p:cNvSpPr txBox="1"/>
          <p:nvPr/>
        </p:nvSpPr>
        <p:spPr>
          <a:xfrm>
            <a:off x="3919843" y="5101153"/>
            <a:ext cx="122822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700" dirty="0">
                <a:latin typeface="Candara" pitchFamily="34" charset="0"/>
              </a:rPr>
              <a:t>Bielsko-Biała: 85,12 mln PLN</a:t>
            </a:r>
          </a:p>
        </p:txBody>
      </p:sp>
      <p:grpSp>
        <p:nvGrpSpPr>
          <p:cNvPr id="57" name="Grupa 56"/>
          <p:cNvGrpSpPr/>
          <p:nvPr/>
        </p:nvGrpSpPr>
        <p:grpSpPr>
          <a:xfrm flipH="1">
            <a:off x="2915816" y="4077072"/>
            <a:ext cx="1872208" cy="360040"/>
            <a:chOff x="729082" y="4725144"/>
            <a:chExt cx="1989221" cy="360040"/>
          </a:xfrm>
        </p:grpSpPr>
        <p:cxnSp>
          <p:nvCxnSpPr>
            <p:cNvPr id="58" name="Łącznik prosty 57"/>
            <p:cNvCxnSpPr/>
            <p:nvPr/>
          </p:nvCxnSpPr>
          <p:spPr>
            <a:xfrm flipH="1">
              <a:off x="729082" y="5085184"/>
              <a:ext cx="92710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Łącznik prosty 58"/>
            <p:cNvCxnSpPr/>
            <p:nvPr/>
          </p:nvCxnSpPr>
          <p:spPr>
            <a:xfrm flipV="1">
              <a:off x="1656185" y="4725144"/>
              <a:ext cx="1062118" cy="36004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0" name="pole tekstowe 59"/>
          <p:cNvSpPr txBox="1"/>
          <p:nvPr/>
        </p:nvSpPr>
        <p:spPr>
          <a:xfrm>
            <a:off x="3817888" y="4237057"/>
            <a:ext cx="97013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700" dirty="0">
                <a:latin typeface="Candara" pitchFamily="34" charset="0"/>
              </a:rPr>
              <a:t>Tychy: 25,61 mln PLN</a:t>
            </a:r>
          </a:p>
        </p:txBody>
      </p:sp>
      <p:grpSp>
        <p:nvGrpSpPr>
          <p:cNvPr id="62" name="Grupa 61"/>
          <p:cNvGrpSpPr/>
          <p:nvPr/>
        </p:nvGrpSpPr>
        <p:grpSpPr>
          <a:xfrm flipH="1">
            <a:off x="2915816" y="3789040"/>
            <a:ext cx="1944217" cy="360040"/>
            <a:chOff x="652572" y="4725144"/>
            <a:chExt cx="2065731" cy="360040"/>
          </a:xfrm>
        </p:grpSpPr>
        <p:cxnSp>
          <p:nvCxnSpPr>
            <p:cNvPr id="63" name="Łącznik prosty 62"/>
            <p:cNvCxnSpPr/>
            <p:nvPr/>
          </p:nvCxnSpPr>
          <p:spPr>
            <a:xfrm flipH="1">
              <a:off x="652572" y="5085184"/>
              <a:ext cx="100361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Łącznik prosty 63"/>
            <p:cNvCxnSpPr/>
            <p:nvPr/>
          </p:nvCxnSpPr>
          <p:spPr>
            <a:xfrm flipV="1">
              <a:off x="1656185" y="4725144"/>
              <a:ext cx="1062118" cy="36004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5" name="pole tekstowe 64"/>
          <p:cNvSpPr txBox="1"/>
          <p:nvPr/>
        </p:nvSpPr>
        <p:spPr>
          <a:xfrm>
            <a:off x="3817632" y="3949025"/>
            <a:ext cx="111440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700" dirty="0">
                <a:latin typeface="Candara" pitchFamily="34" charset="0"/>
              </a:rPr>
              <a:t>Katowice: 85,72 mln PLN</a:t>
            </a:r>
          </a:p>
        </p:txBody>
      </p:sp>
      <p:grpSp>
        <p:nvGrpSpPr>
          <p:cNvPr id="67" name="Grupa 66"/>
          <p:cNvGrpSpPr/>
          <p:nvPr/>
        </p:nvGrpSpPr>
        <p:grpSpPr>
          <a:xfrm flipH="1">
            <a:off x="3275856" y="3573016"/>
            <a:ext cx="1736664" cy="288032"/>
            <a:chOff x="873098" y="4725144"/>
            <a:chExt cx="1845205" cy="288032"/>
          </a:xfrm>
        </p:grpSpPr>
        <p:cxnSp>
          <p:nvCxnSpPr>
            <p:cNvPr id="68" name="Łącznik prosty 67"/>
            <p:cNvCxnSpPr/>
            <p:nvPr/>
          </p:nvCxnSpPr>
          <p:spPr>
            <a:xfrm flipH="1">
              <a:off x="873098" y="5013176"/>
              <a:ext cx="108012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Łącznik prosty 68"/>
            <p:cNvCxnSpPr/>
            <p:nvPr/>
          </p:nvCxnSpPr>
          <p:spPr>
            <a:xfrm flipV="1">
              <a:off x="1953218" y="4725144"/>
              <a:ext cx="765085" cy="28803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1" name="pole tekstowe 70"/>
          <p:cNvSpPr txBox="1"/>
          <p:nvPr/>
        </p:nvSpPr>
        <p:spPr>
          <a:xfrm>
            <a:off x="3923929" y="3660993"/>
            <a:ext cx="11817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700" dirty="0">
                <a:latin typeface="Candara" pitchFamily="34" charset="0"/>
              </a:rPr>
              <a:t>Sosnowiec: 28,16 mln PLN</a:t>
            </a:r>
          </a:p>
        </p:txBody>
      </p:sp>
      <p:grpSp>
        <p:nvGrpSpPr>
          <p:cNvPr id="72" name="Grupa 71"/>
          <p:cNvGrpSpPr/>
          <p:nvPr/>
        </p:nvGrpSpPr>
        <p:grpSpPr>
          <a:xfrm flipH="1">
            <a:off x="3419872" y="3429000"/>
            <a:ext cx="1520642" cy="144016"/>
            <a:chOff x="949605" y="5013176"/>
            <a:chExt cx="1615683" cy="144016"/>
          </a:xfrm>
        </p:grpSpPr>
        <p:cxnSp>
          <p:nvCxnSpPr>
            <p:cNvPr id="73" name="Łącznik prosty 72"/>
            <p:cNvCxnSpPr/>
            <p:nvPr/>
          </p:nvCxnSpPr>
          <p:spPr>
            <a:xfrm flipH="1">
              <a:off x="949605" y="5157192"/>
              <a:ext cx="108012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Łącznik prosty 73"/>
            <p:cNvCxnSpPr/>
            <p:nvPr/>
          </p:nvCxnSpPr>
          <p:spPr>
            <a:xfrm flipV="1">
              <a:off x="2029728" y="5013176"/>
              <a:ext cx="535560" cy="14401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1" name="pole tekstowe 80"/>
          <p:cNvSpPr txBox="1"/>
          <p:nvPr/>
        </p:nvSpPr>
        <p:spPr>
          <a:xfrm>
            <a:off x="3851920" y="3372961"/>
            <a:ext cx="119776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700" dirty="0">
                <a:latin typeface="Candara" pitchFamily="34" charset="0"/>
              </a:rPr>
              <a:t>Dąbrowa G.: 17,94 mln PLN</a:t>
            </a:r>
          </a:p>
        </p:txBody>
      </p:sp>
      <p:pic>
        <p:nvPicPr>
          <p:cNvPr id="50" name="Picture 1" descr="C:\Documents and Settings\oleksiuks\Pulpit\BB_logo.jpg"/>
          <p:cNvPicPr>
            <a:picLocks noChangeAspect="1" noChangeArrowheads="1"/>
          </p:cNvPicPr>
          <p:nvPr/>
        </p:nvPicPr>
        <p:blipFill>
          <a:blip r:embed="rId5" cstate="print"/>
          <a:srcRect l="15350" t="18115" r="14563" b="18115"/>
          <a:stretch>
            <a:fillRect/>
          </a:stretch>
        </p:blipFill>
        <p:spPr bwMode="auto">
          <a:xfrm>
            <a:off x="7920880" y="44624"/>
            <a:ext cx="1115616" cy="77717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Obraz 56" descr="PP_tlo_b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cxnSp>
        <p:nvCxnSpPr>
          <p:cNvPr id="55" name="Łącznik prosty 54"/>
          <p:cNvCxnSpPr/>
          <p:nvPr/>
        </p:nvCxnSpPr>
        <p:spPr>
          <a:xfrm>
            <a:off x="899592" y="764704"/>
            <a:ext cx="6840760" cy="0"/>
          </a:xfrm>
          <a:prstGeom prst="line">
            <a:avLst/>
          </a:prstGeom>
          <a:ln w="28575">
            <a:solidFill>
              <a:srgbClr val="FF99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56" name="Picture 1" descr="C:\Documents and Settings\oleksiuks\Pulpit\BB_logo.jpg"/>
          <p:cNvPicPr>
            <a:picLocks noChangeAspect="1" noChangeArrowheads="1"/>
          </p:cNvPicPr>
          <p:nvPr/>
        </p:nvPicPr>
        <p:blipFill>
          <a:blip r:embed="rId3" cstate="print"/>
          <a:srcRect l="15350" t="18115" r="14563" b="18115"/>
          <a:stretch>
            <a:fillRect/>
          </a:stretch>
        </p:blipFill>
        <p:spPr bwMode="auto">
          <a:xfrm>
            <a:off x="7920880" y="44624"/>
            <a:ext cx="1115616" cy="777170"/>
          </a:xfrm>
          <a:prstGeom prst="rect">
            <a:avLst/>
          </a:prstGeom>
          <a:noFill/>
        </p:spPr>
      </p:pic>
      <p:pic>
        <p:nvPicPr>
          <p:cNvPr id="15" name="Obraz 14" descr="mapa dofinansowani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1124744"/>
            <a:ext cx="5028195" cy="5733256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4211960" y="908720"/>
            <a:ext cx="360040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7" name="Grupa 16"/>
          <p:cNvGrpSpPr/>
          <p:nvPr/>
        </p:nvGrpSpPr>
        <p:grpSpPr>
          <a:xfrm>
            <a:off x="3491880" y="1772816"/>
            <a:ext cx="1800200" cy="432048"/>
            <a:chOff x="2088232" y="5373216"/>
            <a:chExt cx="1800200" cy="432048"/>
          </a:xfrm>
        </p:grpSpPr>
        <p:cxnSp>
          <p:nvCxnSpPr>
            <p:cNvPr id="18" name="Łącznik prosty 17"/>
            <p:cNvCxnSpPr/>
            <p:nvPr/>
          </p:nvCxnSpPr>
          <p:spPr>
            <a:xfrm flipH="1">
              <a:off x="2736304" y="5373216"/>
              <a:ext cx="115212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Łącznik prosty 18"/>
            <p:cNvCxnSpPr/>
            <p:nvPr/>
          </p:nvCxnSpPr>
          <p:spPr>
            <a:xfrm flipH="1">
              <a:off x="2088232" y="5373216"/>
              <a:ext cx="648072" cy="43204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pole tekstowe 19"/>
          <p:cNvSpPr txBox="1"/>
          <p:nvPr/>
        </p:nvSpPr>
        <p:spPr>
          <a:xfrm>
            <a:off x="4118361" y="1572761"/>
            <a:ext cx="117371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700" dirty="0">
                <a:latin typeface="Candara" pitchFamily="34" charset="0"/>
              </a:rPr>
              <a:t>Częstochowa: 151 mln PLN</a:t>
            </a:r>
          </a:p>
        </p:txBody>
      </p:sp>
      <p:grpSp>
        <p:nvGrpSpPr>
          <p:cNvPr id="21" name="Grupa 20"/>
          <p:cNvGrpSpPr/>
          <p:nvPr/>
        </p:nvGrpSpPr>
        <p:grpSpPr>
          <a:xfrm>
            <a:off x="1066675" y="2420888"/>
            <a:ext cx="1728192" cy="1224136"/>
            <a:chOff x="432048" y="4653136"/>
            <a:chExt cx="1728192" cy="1224136"/>
          </a:xfrm>
        </p:grpSpPr>
        <p:cxnSp>
          <p:nvCxnSpPr>
            <p:cNvPr id="22" name="Łącznik prosty 21"/>
            <p:cNvCxnSpPr/>
            <p:nvPr/>
          </p:nvCxnSpPr>
          <p:spPr>
            <a:xfrm flipH="1">
              <a:off x="432048" y="4653136"/>
              <a:ext cx="100811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Łącznik prosty 22"/>
            <p:cNvCxnSpPr/>
            <p:nvPr/>
          </p:nvCxnSpPr>
          <p:spPr>
            <a:xfrm>
              <a:off x="1440160" y="4653136"/>
              <a:ext cx="720080" cy="122413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pole tekstowe 23"/>
          <p:cNvSpPr txBox="1"/>
          <p:nvPr/>
        </p:nvSpPr>
        <p:spPr>
          <a:xfrm>
            <a:off x="1043608" y="2220833"/>
            <a:ext cx="95090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700" dirty="0">
                <a:latin typeface="Candara" pitchFamily="34" charset="0"/>
              </a:rPr>
              <a:t>Zabrze: 148 mln PLN</a:t>
            </a:r>
          </a:p>
        </p:txBody>
      </p:sp>
      <p:grpSp>
        <p:nvGrpSpPr>
          <p:cNvPr id="25" name="Grupa 24"/>
          <p:cNvGrpSpPr/>
          <p:nvPr/>
        </p:nvGrpSpPr>
        <p:grpSpPr>
          <a:xfrm>
            <a:off x="1115616" y="2996952"/>
            <a:ext cx="1440160" cy="720080"/>
            <a:chOff x="720080" y="5085184"/>
            <a:chExt cx="1440160" cy="720080"/>
          </a:xfrm>
        </p:grpSpPr>
        <p:cxnSp>
          <p:nvCxnSpPr>
            <p:cNvPr id="26" name="Łącznik prosty 25"/>
            <p:cNvCxnSpPr/>
            <p:nvPr/>
          </p:nvCxnSpPr>
          <p:spPr>
            <a:xfrm flipH="1">
              <a:off x="720080" y="5085184"/>
              <a:ext cx="93610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Łącznik prosty 26"/>
            <p:cNvCxnSpPr/>
            <p:nvPr/>
          </p:nvCxnSpPr>
          <p:spPr>
            <a:xfrm>
              <a:off x="1656184" y="5085184"/>
              <a:ext cx="504056" cy="72008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pole tekstowe 27"/>
          <p:cNvSpPr txBox="1"/>
          <p:nvPr/>
        </p:nvSpPr>
        <p:spPr>
          <a:xfrm>
            <a:off x="1043608" y="2796897"/>
            <a:ext cx="96693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700" dirty="0">
                <a:latin typeface="Candara" pitchFamily="34" charset="0"/>
              </a:rPr>
              <a:t>Gliwice: 320 mln PLN</a:t>
            </a:r>
          </a:p>
        </p:txBody>
      </p:sp>
      <p:grpSp>
        <p:nvGrpSpPr>
          <p:cNvPr id="29" name="Grupa 28"/>
          <p:cNvGrpSpPr/>
          <p:nvPr/>
        </p:nvGrpSpPr>
        <p:grpSpPr>
          <a:xfrm>
            <a:off x="1043608" y="4437112"/>
            <a:ext cx="1224136" cy="1224136"/>
            <a:chOff x="576064" y="3861048"/>
            <a:chExt cx="1224136" cy="1224136"/>
          </a:xfrm>
        </p:grpSpPr>
        <p:cxnSp>
          <p:nvCxnSpPr>
            <p:cNvPr id="30" name="Łącznik prosty 29"/>
            <p:cNvCxnSpPr/>
            <p:nvPr/>
          </p:nvCxnSpPr>
          <p:spPr>
            <a:xfrm flipH="1">
              <a:off x="576064" y="5085184"/>
              <a:ext cx="108012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Łącznik prosty 30"/>
            <p:cNvCxnSpPr/>
            <p:nvPr/>
          </p:nvCxnSpPr>
          <p:spPr>
            <a:xfrm flipV="1">
              <a:off x="1656184" y="3861048"/>
              <a:ext cx="144016" cy="122413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pole tekstowe 31"/>
          <p:cNvSpPr txBox="1"/>
          <p:nvPr/>
        </p:nvSpPr>
        <p:spPr>
          <a:xfrm>
            <a:off x="1043608" y="5461193"/>
            <a:ext cx="90922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700" dirty="0">
                <a:latin typeface="Candara" pitchFamily="34" charset="0"/>
              </a:rPr>
              <a:t>Rybnik: 26 mln PLN</a:t>
            </a:r>
          </a:p>
        </p:txBody>
      </p:sp>
      <p:grpSp>
        <p:nvGrpSpPr>
          <p:cNvPr id="33" name="Grupa 32"/>
          <p:cNvGrpSpPr/>
          <p:nvPr/>
        </p:nvGrpSpPr>
        <p:grpSpPr>
          <a:xfrm flipH="1">
            <a:off x="3203847" y="5301208"/>
            <a:ext cx="2088233" cy="360040"/>
            <a:chOff x="499555" y="4725144"/>
            <a:chExt cx="2218748" cy="360040"/>
          </a:xfrm>
        </p:grpSpPr>
        <p:cxnSp>
          <p:nvCxnSpPr>
            <p:cNvPr id="34" name="Łącznik prosty 33"/>
            <p:cNvCxnSpPr/>
            <p:nvPr/>
          </p:nvCxnSpPr>
          <p:spPr>
            <a:xfrm flipH="1">
              <a:off x="499555" y="5085184"/>
              <a:ext cx="1156629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Łącznik prosty 34"/>
            <p:cNvCxnSpPr/>
            <p:nvPr/>
          </p:nvCxnSpPr>
          <p:spPr>
            <a:xfrm flipV="1">
              <a:off x="1656185" y="4725144"/>
              <a:ext cx="1062118" cy="36004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pole tekstowe 35"/>
          <p:cNvSpPr txBox="1"/>
          <p:nvPr/>
        </p:nvSpPr>
        <p:spPr>
          <a:xfrm>
            <a:off x="4121311" y="5461193"/>
            <a:ext cx="115768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700" dirty="0">
                <a:latin typeface="Candara" pitchFamily="34" charset="0"/>
              </a:rPr>
              <a:t>Bielsko-Biała: 315 mln PLN</a:t>
            </a:r>
          </a:p>
        </p:txBody>
      </p:sp>
      <p:grpSp>
        <p:nvGrpSpPr>
          <p:cNvPr id="37" name="Grupa 36"/>
          <p:cNvGrpSpPr/>
          <p:nvPr/>
        </p:nvGrpSpPr>
        <p:grpSpPr>
          <a:xfrm flipH="1">
            <a:off x="3131840" y="4365104"/>
            <a:ext cx="1872208" cy="360040"/>
            <a:chOff x="729082" y="4725144"/>
            <a:chExt cx="1989221" cy="360040"/>
          </a:xfrm>
        </p:grpSpPr>
        <p:cxnSp>
          <p:nvCxnSpPr>
            <p:cNvPr id="38" name="Łącznik prosty 37"/>
            <p:cNvCxnSpPr/>
            <p:nvPr/>
          </p:nvCxnSpPr>
          <p:spPr>
            <a:xfrm flipH="1">
              <a:off x="729082" y="5085184"/>
              <a:ext cx="92710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Łącznik prosty 38"/>
            <p:cNvCxnSpPr/>
            <p:nvPr/>
          </p:nvCxnSpPr>
          <p:spPr>
            <a:xfrm flipV="1">
              <a:off x="1656185" y="4725144"/>
              <a:ext cx="1062118" cy="36004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pole tekstowe 39"/>
          <p:cNvSpPr txBox="1"/>
          <p:nvPr/>
        </p:nvSpPr>
        <p:spPr>
          <a:xfrm>
            <a:off x="4033912" y="4525089"/>
            <a:ext cx="89800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700" dirty="0">
                <a:latin typeface="Candara" pitchFamily="34" charset="0"/>
              </a:rPr>
              <a:t>Tychy:  88 mln PLN</a:t>
            </a:r>
          </a:p>
        </p:txBody>
      </p:sp>
      <p:grpSp>
        <p:nvGrpSpPr>
          <p:cNvPr id="41" name="Grupa 40"/>
          <p:cNvGrpSpPr/>
          <p:nvPr/>
        </p:nvGrpSpPr>
        <p:grpSpPr>
          <a:xfrm flipH="1">
            <a:off x="3131840" y="4077072"/>
            <a:ext cx="1944217" cy="360040"/>
            <a:chOff x="652572" y="4725144"/>
            <a:chExt cx="2065731" cy="360040"/>
          </a:xfrm>
        </p:grpSpPr>
        <p:cxnSp>
          <p:nvCxnSpPr>
            <p:cNvPr id="42" name="Łącznik prosty 41"/>
            <p:cNvCxnSpPr/>
            <p:nvPr/>
          </p:nvCxnSpPr>
          <p:spPr>
            <a:xfrm flipH="1">
              <a:off x="652572" y="5085184"/>
              <a:ext cx="100361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Łącznik prosty 42"/>
            <p:cNvCxnSpPr/>
            <p:nvPr/>
          </p:nvCxnSpPr>
          <p:spPr>
            <a:xfrm flipV="1">
              <a:off x="1656185" y="4725144"/>
              <a:ext cx="1062118" cy="36004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pole tekstowe 43"/>
          <p:cNvSpPr txBox="1"/>
          <p:nvPr/>
        </p:nvSpPr>
        <p:spPr>
          <a:xfrm>
            <a:off x="4067944" y="4237057"/>
            <a:ext cx="105830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700" dirty="0">
                <a:latin typeface="Candara" pitchFamily="34" charset="0"/>
              </a:rPr>
              <a:t>Katowice: 381 mln PLN</a:t>
            </a:r>
          </a:p>
        </p:txBody>
      </p:sp>
      <p:grpSp>
        <p:nvGrpSpPr>
          <p:cNvPr id="45" name="Grupa 44"/>
          <p:cNvGrpSpPr/>
          <p:nvPr/>
        </p:nvGrpSpPr>
        <p:grpSpPr>
          <a:xfrm flipH="1">
            <a:off x="3491880" y="3933056"/>
            <a:ext cx="1736664" cy="288032"/>
            <a:chOff x="873098" y="4725144"/>
            <a:chExt cx="1845205" cy="288032"/>
          </a:xfrm>
        </p:grpSpPr>
        <p:cxnSp>
          <p:nvCxnSpPr>
            <p:cNvPr id="46" name="Łącznik prosty 45"/>
            <p:cNvCxnSpPr/>
            <p:nvPr/>
          </p:nvCxnSpPr>
          <p:spPr>
            <a:xfrm flipH="1">
              <a:off x="873098" y="5013176"/>
              <a:ext cx="108012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Łącznik prosty 46"/>
            <p:cNvCxnSpPr/>
            <p:nvPr/>
          </p:nvCxnSpPr>
          <p:spPr>
            <a:xfrm flipV="1">
              <a:off x="1953218" y="4725144"/>
              <a:ext cx="765085" cy="28803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8" name="pole tekstowe 47"/>
          <p:cNvSpPr txBox="1"/>
          <p:nvPr/>
        </p:nvSpPr>
        <p:spPr>
          <a:xfrm>
            <a:off x="4139953" y="4021033"/>
            <a:ext cx="105830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700" dirty="0">
                <a:latin typeface="Candara" pitchFamily="34" charset="0"/>
              </a:rPr>
              <a:t>Sosnowiec: 78 mln PLN</a:t>
            </a:r>
          </a:p>
        </p:txBody>
      </p:sp>
      <p:grpSp>
        <p:nvGrpSpPr>
          <p:cNvPr id="49" name="Grupa 48"/>
          <p:cNvGrpSpPr/>
          <p:nvPr/>
        </p:nvGrpSpPr>
        <p:grpSpPr>
          <a:xfrm flipH="1">
            <a:off x="3707904" y="3773071"/>
            <a:ext cx="1520642" cy="144016"/>
            <a:chOff x="949605" y="5013176"/>
            <a:chExt cx="1615683" cy="144016"/>
          </a:xfrm>
        </p:grpSpPr>
        <p:cxnSp>
          <p:nvCxnSpPr>
            <p:cNvPr id="50" name="Łącznik prosty 49"/>
            <p:cNvCxnSpPr/>
            <p:nvPr/>
          </p:nvCxnSpPr>
          <p:spPr>
            <a:xfrm flipH="1">
              <a:off x="949605" y="5157192"/>
              <a:ext cx="108012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Łącznik prosty 50"/>
            <p:cNvCxnSpPr/>
            <p:nvPr/>
          </p:nvCxnSpPr>
          <p:spPr>
            <a:xfrm flipV="1">
              <a:off x="2029728" y="5013176"/>
              <a:ext cx="535560" cy="14401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2" name="pole tekstowe 51"/>
          <p:cNvSpPr txBox="1"/>
          <p:nvPr/>
        </p:nvSpPr>
        <p:spPr>
          <a:xfrm>
            <a:off x="4139952" y="3717032"/>
            <a:ext cx="114646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700" dirty="0">
                <a:latin typeface="Candara" pitchFamily="34" charset="0"/>
              </a:rPr>
              <a:t>Dąbrowa G.:  134 mln PLN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864096" y="44624"/>
            <a:ext cx="78123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000" b="1">
                <a:latin typeface="Candara" pitchFamily="34" charset="0"/>
              </a:rPr>
              <a:t>EU funds (2007-2013) </a:t>
            </a:r>
            <a:br>
              <a:rPr lang="pl-PL" sz="2000" b="1">
                <a:latin typeface="Candara" pitchFamily="34" charset="0"/>
              </a:rPr>
            </a:br>
            <a:r>
              <a:rPr lang="pl-PL" sz="2000" b="1">
                <a:latin typeface="Candara" pitchFamily="34" charset="0"/>
              </a:rPr>
              <a:t>Operational Programme Innovative Economy</a:t>
            </a:r>
            <a:endParaRPr lang="pl-PL" sz="2000" b="1" dirty="0">
              <a:latin typeface="Candara" pitchFamily="34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0" y="6642556"/>
            <a:ext cx="41044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Source: Krajowy System Informatyczny SIMIK 2007-2013, 31.03.2018.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4211960" y="908720"/>
            <a:ext cx="360040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16"/>
          <p:cNvSpPr>
            <a:spLocks noChangeArrowheads="1"/>
          </p:cNvSpPr>
          <p:nvPr/>
        </p:nvSpPr>
        <p:spPr bwMode="auto">
          <a:xfrm>
            <a:off x="5796136" y="1124744"/>
            <a:ext cx="309634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6600"/>
                </a:solidFill>
                <a:latin typeface="Candara" pitchFamily="34" charset="0"/>
              </a:rPr>
              <a:t>Co-financing map – </a:t>
            </a:r>
            <a:endParaRPr lang="pl-PL" sz="1600" b="1" dirty="0">
              <a:solidFill>
                <a:srgbClr val="FF6600"/>
              </a:solidFill>
              <a:latin typeface="Candara" pitchFamily="34" charset="0"/>
            </a:endParaRPr>
          </a:p>
          <a:p>
            <a:pPr algn="ctr"/>
            <a:r>
              <a:rPr lang="en-US" sz="1600" b="1" dirty="0">
                <a:solidFill>
                  <a:srgbClr val="FF6600"/>
                </a:solidFill>
                <a:latin typeface="Candara" pitchFamily="34" charset="0"/>
              </a:rPr>
              <a:t>Operational Program</a:t>
            </a:r>
            <a:r>
              <a:rPr lang="pl-PL" sz="1600" b="1" dirty="0">
                <a:solidFill>
                  <a:srgbClr val="FF6600"/>
                </a:solidFill>
                <a:latin typeface="Candara" pitchFamily="34" charset="0"/>
              </a:rPr>
              <a:t>me</a:t>
            </a:r>
            <a:r>
              <a:rPr lang="en-US" sz="1600" b="1" dirty="0">
                <a:solidFill>
                  <a:srgbClr val="FF6600"/>
                </a:solidFill>
                <a:latin typeface="Candara" pitchFamily="34" charset="0"/>
              </a:rPr>
              <a:t> Innovative Economy</a:t>
            </a:r>
            <a:endParaRPr lang="pl-PL" sz="1600" b="1" dirty="0">
              <a:solidFill>
                <a:srgbClr val="FF6600"/>
              </a:solidFill>
              <a:latin typeface="Candara" pitchFamily="34" charset="0"/>
            </a:endParaRPr>
          </a:p>
          <a:p>
            <a:pPr algn="ctr"/>
            <a:r>
              <a:rPr lang="en-US" sz="1600" b="1" dirty="0">
                <a:solidFill>
                  <a:srgbClr val="FF6600"/>
                </a:solidFill>
                <a:latin typeface="Candara" pitchFamily="34" charset="0"/>
              </a:rPr>
              <a:t> 2007-2013</a:t>
            </a:r>
            <a:endParaRPr lang="pl-PL" sz="1600" b="1" dirty="0">
              <a:solidFill>
                <a:srgbClr val="FF6600"/>
              </a:solidFill>
              <a:latin typeface="Candara" pitchFamily="34" charset="0"/>
            </a:endParaRPr>
          </a:p>
          <a:p>
            <a:pPr algn="ctr"/>
            <a:r>
              <a:rPr lang="pl-PL" sz="1600" b="1" dirty="0">
                <a:solidFill>
                  <a:srgbClr val="EE7D3E"/>
                </a:solidFill>
                <a:latin typeface="Candara" pitchFamily="34" charset="0"/>
              </a:rPr>
              <a:t>(as </a:t>
            </a:r>
            <a:r>
              <a:rPr lang="pl-PL" sz="1600" b="1" dirty="0" err="1">
                <a:solidFill>
                  <a:srgbClr val="EE7D3E"/>
                </a:solidFill>
                <a:latin typeface="Candara" pitchFamily="34" charset="0"/>
              </a:rPr>
              <a:t>at</a:t>
            </a:r>
            <a:r>
              <a:rPr lang="pl-PL" sz="1600" b="1" dirty="0">
                <a:solidFill>
                  <a:srgbClr val="EE7D3E"/>
                </a:solidFill>
                <a:latin typeface="Candara" pitchFamily="34" charset="0"/>
              </a:rPr>
              <a:t>: 31.03.2018)</a:t>
            </a:r>
          </a:p>
          <a:p>
            <a:pPr algn="ctr"/>
            <a:endParaRPr lang="pl-PL" sz="1000" b="1" dirty="0">
              <a:solidFill>
                <a:srgbClr val="EE7D3E"/>
              </a:solidFill>
              <a:latin typeface="Candara" pitchFamily="34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5796136" y="2452241"/>
            <a:ext cx="3096344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andara" pitchFamily="34" charset="0"/>
              </a:rPr>
              <a:t>With the support of EU funds for 2007-2013 in the field of innovation, R&amp;D, modern technologies - entities from </a:t>
            </a: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  <a:latin typeface="Candara" pitchFamily="34" charset="0"/>
              </a:rPr>
              <a:t>Bielsko-Biała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andara" pitchFamily="34" charset="0"/>
              </a:rPr>
              <a:t> implemented 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andara" pitchFamily="34" charset="0"/>
              </a:rPr>
            </a:b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andara" pitchFamily="34" charset="0"/>
              </a:rPr>
              <a:t>146 projects 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andara" pitchFamily="34" charset="0"/>
              </a:rPr>
            </a:b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andara" pitchFamily="34" charset="0"/>
              </a:rPr>
              <a:t> co-financed with the total amount: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andara" pitchFamily="34" charset="0"/>
              </a:rPr>
            </a:b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andara" pitchFamily="34" charset="0"/>
              </a:rPr>
              <a:t>315 492 230,66 PLN,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andara" pitchFamily="34" charset="0"/>
              </a:rPr>
            </a:b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andara" pitchFamily="34" charset="0"/>
              </a:rPr>
              <a:t> and their total value: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andara" pitchFamily="34" charset="0"/>
              </a:rPr>
            </a:b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andara" pitchFamily="34" charset="0"/>
              </a:rPr>
              <a:t>1 606 027 872,14 PLN.</a:t>
            </a:r>
          </a:p>
          <a:p>
            <a:pPr algn="ctr"/>
            <a:endParaRPr lang="en-US" sz="1400" b="1" dirty="0">
              <a:solidFill>
                <a:schemeClr val="bg1">
                  <a:lumMod val="50000"/>
                </a:schemeClr>
              </a:solidFill>
              <a:latin typeface="Candara" pitchFamily="34" charset="0"/>
            </a:endParaRPr>
          </a:p>
          <a:p>
            <a:pPr algn="ctr"/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andara" pitchFamily="34" charset="0"/>
              </a:rPr>
              <a:t>This is the third highest result in Silesia</a:t>
            </a:r>
            <a:r>
              <a:rPr lang="pl-PL" sz="1400" b="1" dirty="0">
                <a:solidFill>
                  <a:schemeClr val="bg1">
                    <a:lumMod val="50000"/>
                  </a:schemeClr>
                </a:solidFill>
                <a:latin typeface="Candara" pitchFamily="34" charset="0"/>
              </a:rPr>
              <a:t> </a:t>
            </a:r>
            <a:r>
              <a:rPr lang="pl-PL" sz="1400" b="1" dirty="0" err="1">
                <a:solidFill>
                  <a:schemeClr val="bg1">
                    <a:lumMod val="50000"/>
                  </a:schemeClr>
                </a:solidFill>
                <a:latin typeface="Candara" pitchFamily="34" charset="0"/>
              </a:rPr>
              <a:t>after</a:t>
            </a:r>
            <a:r>
              <a:rPr lang="pl-PL" sz="1400" b="1" dirty="0">
                <a:solidFill>
                  <a:schemeClr val="bg1">
                    <a:lumMod val="50000"/>
                  </a:schemeClr>
                </a:solidFill>
                <a:latin typeface="Candara" pitchFamily="34" charset="0"/>
              </a:rPr>
              <a:t>  Katowice (381 mln PLN) and Gliwice (320 mln PLN).</a:t>
            </a:r>
            <a:br>
              <a:rPr lang="pl-PL" sz="1400" b="1" dirty="0">
                <a:solidFill>
                  <a:schemeClr val="bg1">
                    <a:lumMod val="50000"/>
                  </a:schemeClr>
                </a:solidFill>
                <a:latin typeface="Candara" pitchFamily="34" charset="0"/>
              </a:rPr>
            </a:br>
            <a:endParaRPr lang="pl-PL" sz="1400" dirty="0">
              <a:solidFill>
                <a:schemeClr val="bg1">
                  <a:lumMod val="50000"/>
                </a:schemeClr>
              </a:solidFill>
              <a:latin typeface="Candara" pitchFamily="34" charset="0"/>
            </a:endParaRPr>
          </a:p>
          <a:p>
            <a:pPr algn="ctr"/>
            <a:r>
              <a:rPr lang="pl-PL" dirty="0"/>
              <a:t> </a:t>
            </a:r>
          </a:p>
        </p:txBody>
      </p:sp>
      <p:pic>
        <p:nvPicPr>
          <p:cNvPr id="29698" name="Picture 2" descr="http://www.door.com.pl/files/naglowki/efs3.png"/>
          <p:cNvPicPr>
            <a:picLocks noChangeAspect="1" noChangeArrowheads="1"/>
          </p:cNvPicPr>
          <p:nvPr/>
        </p:nvPicPr>
        <p:blipFill>
          <a:blip r:embed="rId5" cstate="print"/>
          <a:srcRect l="7453" t="28130" r="8429" b="26159"/>
          <a:stretch>
            <a:fillRect/>
          </a:stretch>
        </p:blipFill>
        <p:spPr bwMode="auto">
          <a:xfrm>
            <a:off x="5724128" y="6237312"/>
            <a:ext cx="3384376" cy="556923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PP_tlo_b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5496" y="-44624"/>
            <a:ext cx="9144000" cy="6858000"/>
          </a:xfrm>
          <a:prstGeom prst="rect">
            <a:avLst/>
          </a:prstGeom>
        </p:spPr>
      </p:pic>
      <p:cxnSp>
        <p:nvCxnSpPr>
          <p:cNvPr id="13" name="Łącznik prosty 12"/>
          <p:cNvCxnSpPr/>
          <p:nvPr/>
        </p:nvCxnSpPr>
        <p:spPr>
          <a:xfrm>
            <a:off x="899592" y="764704"/>
            <a:ext cx="6840760" cy="0"/>
          </a:xfrm>
          <a:prstGeom prst="line">
            <a:avLst/>
          </a:prstGeom>
          <a:ln w="28575">
            <a:solidFill>
              <a:srgbClr val="FF99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4" name="Picture 1" descr="C:\Documents and Settings\oleksiuks\Pulpit\BB_logo.jpg"/>
          <p:cNvPicPr>
            <a:picLocks noChangeAspect="1" noChangeArrowheads="1"/>
          </p:cNvPicPr>
          <p:nvPr/>
        </p:nvPicPr>
        <p:blipFill>
          <a:blip r:embed="rId3" cstate="print"/>
          <a:srcRect l="15350" t="18115" r="14563" b="18115"/>
          <a:stretch>
            <a:fillRect/>
          </a:stretch>
        </p:blipFill>
        <p:spPr bwMode="auto">
          <a:xfrm>
            <a:off x="7920880" y="44624"/>
            <a:ext cx="1115616" cy="777170"/>
          </a:xfrm>
          <a:prstGeom prst="rect">
            <a:avLst/>
          </a:prstGeom>
          <a:noFill/>
        </p:spPr>
      </p:pic>
      <p:sp>
        <p:nvSpPr>
          <p:cNvPr id="6" name="Prostokąt 5"/>
          <p:cNvSpPr/>
          <p:nvPr/>
        </p:nvSpPr>
        <p:spPr>
          <a:xfrm>
            <a:off x="856225" y="44624"/>
            <a:ext cx="7604207" cy="7078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endParaRPr lang="pl-PL" sz="2000" b="1" dirty="0">
              <a:latin typeface="Candara" pitchFamily="34" charset="0"/>
            </a:endParaRPr>
          </a:p>
          <a:p>
            <a:pPr algn="ctr"/>
            <a:r>
              <a:rPr lang="pl-PL" sz="2000" b="1" dirty="0">
                <a:latin typeface="Candara" pitchFamily="34" charset="0"/>
              </a:rPr>
              <a:t>Katowice Special </a:t>
            </a:r>
            <a:r>
              <a:rPr lang="pl-PL" sz="2000" b="1" dirty="0" err="1">
                <a:latin typeface="Candara" pitchFamily="34" charset="0"/>
              </a:rPr>
              <a:t>Economic</a:t>
            </a:r>
            <a:r>
              <a:rPr lang="pl-PL" sz="2000" b="1" dirty="0">
                <a:latin typeface="Candara" pitchFamily="34" charset="0"/>
              </a:rPr>
              <a:t> Zone (KSEZ)</a:t>
            </a: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827584" y="1071027"/>
            <a:ext cx="792088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algn="just" defTabSz="912813" eaLnBrk="0" hangingPunct="0"/>
            <a:r>
              <a:rPr lang="en-US" sz="1400" dirty="0">
                <a:latin typeface="Candara" pitchFamily="34" charset="0"/>
                <a:ea typeface="Times New Roman" pitchFamily="18" charset="0"/>
                <a:cs typeface="Arial" pitchFamily="34" charset="0"/>
              </a:rPr>
              <a:t>In</a:t>
            </a:r>
            <a:r>
              <a:rPr lang="pl-PL" sz="1400" dirty="0">
                <a:latin typeface="Candara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1400" dirty="0">
                <a:latin typeface="Candara" pitchFamily="34" charset="0"/>
                <a:ea typeface="Times New Roman" pitchFamily="18" charset="0"/>
                <a:cs typeface="Arial" pitchFamily="34" charset="0"/>
              </a:rPr>
              <a:t>1999 local authorities made the decision to include selected areas in the city into the KSEZ area. </a:t>
            </a:r>
            <a:endParaRPr lang="pl-PL" sz="1400" dirty="0">
              <a:latin typeface="Candara" pitchFamily="34" charset="0"/>
              <a:ea typeface="Times New Roman" pitchFamily="18" charset="0"/>
              <a:cs typeface="Arial" pitchFamily="34" charset="0"/>
            </a:endParaRPr>
          </a:p>
          <a:p>
            <a:pPr lvl="0" algn="just" defTabSz="912813" eaLnBrk="0" hangingPunct="0"/>
            <a:endParaRPr lang="pl-PL" sz="1400" dirty="0">
              <a:latin typeface="Candara" pitchFamily="34" charset="0"/>
              <a:ea typeface="Times New Roman" pitchFamily="18" charset="0"/>
              <a:cs typeface="Arial" pitchFamily="34" charset="0"/>
            </a:endParaRPr>
          </a:p>
          <a:p>
            <a:pPr lvl="0" algn="just" defTabSz="912813" eaLnBrk="0" hangingPunct="0"/>
            <a:r>
              <a:rPr lang="en-US" sz="1400" dirty="0">
                <a:latin typeface="Candara" pitchFamily="34" charset="0"/>
                <a:ea typeface="Times New Roman" pitchFamily="18" charset="0"/>
                <a:cs typeface="Arial" pitchFamily="34" charset="0"/>
              </a:rPr>
              <a:t>The Katowice Special Economic Zone in </a:t>
            </a:r>
            <a:r>
              <a:rPr lang="en-US" sz="1400" dirty="0" err="1">
                <a:latin typeface="Candara" pitchFamily="34" charset="0"/>
                <a:ea typeface="Times New Roman" pitchFamily="18" charset="0"/>
                <a:cs typeface="Arial" pitchFamily="34" charset="0"/>
              </a:rPr>
              <a:t>Bielsko</a:t>
            </a:r>
            <a:r>
              <a:rPr lang="en-US" sz="1400" dirty="0">
                <a:latin typeface="Candara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1400" dirty="0" err="1">
                <a:latin typeface="Candara" pitchFamily="34" charset="0"/>
                <a:ea typeface="Times New Roman" pitchFamily="18" charset="0"/>
                <a:cs typeface="Arial" pitchFamily="34" charset="0"/>
              </a:rPr>
              <a:t>Biała</a:t>
            </a:r>
            <a:r>
              <a:rPr lang="en-US" sz="1400" dirty="0">
                <a:latin typeface="Candara" pitchFamily="34" charset="0"/>
                <a:ea typeface="Times New Roman" pitchFamily="18" charset="0"/>
                <a:cs typeface="Arial" pitchFamily="34" charset="0"/>
              </a:rPr>
              <a:t> was founded in order to support </a:t>
            </a:r>
            <a:r>
              <a:rPr lang="en-US" sz="1400" dirty="0" err="1">
                <a:latin typeface="Candara" pitchFamily="34" charset="0"/>
                <a:ea typeface="Times New Roman" pitchFamily="18" charset="0"/>
                <a:cs typeface="Arial" pitchFamily="34" charset="0"/>
              </a:rPr>
              <a:t>restructur</a:t>
            </a:r>
            <a:r>
              <a:rPr lang="pl-PL" sz="1400" dirty="0" err="1">
                <a:latin typeface="Candara" pitchFamily="34" charset="0"/>
                <a:ea typeface="Times New Roman" pitchFamily="18" charset="0"/>
                <a:cs typeface="Arial" pitchFamily="34" charset="0"/>
              </a:rPr>
              <a:t>ing</a:t>
            </a:r>
            <a:r>
              <a:rPr lang="en-US" sz="1400" dirty="0">
                <a:latin typeface="Candara" pitchFamily="34" charset="0"/>
                <a:ea typeface="Times New Roman" pitchFamily="18" charset="0"/>
                <a:cs typeface="Arial" pitchFamily="34" charset="0"/>
              </a:rPr>
              <a:t> processes and to create new jobs in the region</a:t>
            </a:r>
            <a:r>
              <a:rPr lang="pl-PL" sz="1400" dirty="0">
                <a:latin typeface="Candara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pl-PL" sz="1400" dirty="0">
              <a:latin typeface="Candara" pitchFamily="34" charset="0"/>
              <a:ea typeface="Times New Roman" pitchFamily="18" charset="0"/>
              <a:cs typeface="Arial" charset="0"/>
            </a:endParaRPr>
          </a:p>
        </p:txBody>
      </p:sp>
      <p:sp>
        <p:nvSpPr>
          <p:cNvPr id="23" name="pole tekstowe 9"/>
          <p:cNvSpPr txBox="1">
            <a:spLocks noChangeArrowheads="1"/>
          </p:cNvSpPr>
          <p:nvPr/>
        </p:nvSpPr>
        <p:spPr bwMode="auto">
          <a:xfrm>
            <a:off x="5580112" y="3500438"/>
            <a:ext cx="3528392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l-PL" sz="1400" dirty="0">
                <a:latin typeface="Candara" pitchFamily="34" charset="0"/>
              </a:rPr>
              <a:t>At </a:t>
            </a:r>
            <a:r>
              <a:rPr lang="pl-PL" sz="1400" dirty="0" err="1">
                <a:latin typeface="Candara" pitchFamily="34" charset="0"/>
              </a:rPr>
              <a:t>present</a:t>
            </a:r>
            <a:r>
              <a:rPr lang="pl-PL" sz="1400" dirty="0">
                <a:latin typeface="Candara" pitchFamily="34" charset="0"/>
              </a:rPr>
              <a:t> </a:t>
            </a:r>
            <a:r>
              <a:rPr lang="en-US" sz="1400" dirty="0">
                <a:latin typeface="Candara" pitchFamily="34" charset="0"/>
              </a:rPr>
              <a:t>1</a:t>
            </a:r>
            <a:r>
              <a:rPr lang="pl-PL" sz="1400" dirty="0">
                <a:latin typeface="Candara" pitchFamily="34" charset="0"/>
              </a:rPr>
              <a:t>4 </a:t>
            </a:r>
            <a:r>
              <a:rPr lang="en-US" sz="1400" dirty="0">
                <a:latin typeface="Candara" pitchFamily="34" charset="0"/>
              </a:rPr>
              <a:t>enterprises</a:t>
            </a:r>
            <a:r>
              <a:rPr lang="pl-PL" sz="1400" dirty="0">
                <a:latin typeface="Candara" pitchFamily="34" charset="0"/>
              </a:rPr>
              <a:t> </a:t>
            </a:r>
            <a:r>
              <a:rPr lang="en-US" sz="1400" dirty="0">
                <a:latin typeface="Candara" pitchFamily="34" charset="0"/>
              </a:rPr>
              <a:t>have</a:t>
            </a:r>
            <a:r>
              <a:rPr lang="pl-PL" sz="1400" dirty="0">
                <a:latin typeface="Candara" pitchFamily="34" charset="0"/>
              </a:rPr>
              <a:t> </a:t>
            </a:r>
            <a:r>
              <a:rPr lang="en-US" sz="1400" dirty="0">
                <a:latin typeface="Candara" pitchFamily="34" charset="0"/>
              </a:rPr>
              <a:t>got</a:t>
            </a:r>
            <a:r>
              <a:rPr lang="pl-PL" sz="1400" dirty="0">
                <a:latin typeface="Candara" pitchFamily="34" charset="0"/>
              </a:rPr>
              <a:t> </a:t>
            </a:r>
            <a:r>
              <a:rPr lang="en-US" sz="1400" dirty="0">
                <a:latin typeface="Candara" pitchFamily="34" charset="0"/>
              </a:rPr>
              <a:t>the</a:t>
            </a:r>
            <a:r>
              <a:rPr lang="pl-PL" sz="1400" dirty="0">
                <a:latin typeface="Candara" pitchFamily="34" charset="0"/>
              </a:rPr>
              <a:t> </a:t>
            </a:r>
            <a:r>
              <a:rPr lang="en-US" sz="1400" dirty="0">
                <a:latin typeface="Candara" pitchFamily="34" charset="0"/>
              </a:rPr>
              <a:t>permission</a:t>
            </a:r>
            <a:r>
              <a:rPr lang="pl-PL" sz="1400" dirty="0">
                <a:latin typeface="Candara" pitchFamily="34" charset="0"/>
              </a:rPr>
              <a:t> </a:t>
            </a:r>
            <a:r>
              <a:rPr lang="en-US" sz="1400" dirty="0">
                <a:latin typeface="Candara" pitchFamily="34" charset="0"/>
              </a:rPr>
              <a:t>to</a:t>
            </a:r>
            <a:r>
              <a:rPr lang="pl-PL" sz="1400" dirty="0">
                <a:latin typeface="Candara" pitchFamily="34" charset="0"/>
              </a:rPr>
              <a:t> </a:t>
            </a:r>
            <a:r>
              <a:rPr lang="pl-PL" sz="1400" dirty="0" err="1">
                <a:latin typeface="Candara" pitchFamily="34" charset="0"/>
              </a:rPr>
              <a:t>act</a:t>
            </a:r>
            <a:r>
              <a:rPr lang="pl-PL" sz="1400" dirty="0">
                <a:latin typeface="Candara" pitchFamily="34" charset="0"/>
              </a:rPr>
              <a:t> </a:t>
            </a:r>
            <a:r>
              <a:rPr lang="en-US" sz="1400" dirty="0">
                <a:latin typeface="Candara" pitchFamily="34" charset="0"/>
              </a:rPr>
              <a:t>in</a:t>
            </a:r>
            <a:r>
              <a:rPr lang="pl-PL" sz="1400" dirty="0">
                <a:latin typeface="Candara" pitchFamily="34" charset="0"/>
              </a:rPr>
              <a:t> </a:t>
            </a:r>
            <a:r>
              <a:rPr lang="en-US" sz="1400" dirty="0">
                <a:latin typeface="Candara" pitchFamily="34" charset="0"/>
              </a:rPr>
              <a:t>the</a:t>
            </a:r>
            <a:r>
              <a:rPr lang="pl-PL" sz="1400" dirty="0">
                <a:latin typeface="Candara" pitchFamily="34" charset="0"/>
              </a:rPr>
              <a:t> </a:t>
            </a:r>
            <a:r>
              <a:rPr lang="en-US" sz="1400" dirty="0" err="1">
                <a:latin typeface="Candara" pitchFamily="34" charset="0"/>
              </a:rPr>
              <a:t>Jastrzębie</a:t>
            </a:r>
            <a:r>
              <a:rPr lang="pl-PL" sz="1400" dirty="0">
                <a:latin typeface="Candara" pitchFamily="34" charset="0"/>
              </a:rPr>
              <a:t> </a:t>
            </a:r>
            <a:r>
              <a:rPr lang="en-US" sz="1400" dirty="0">
                <a:latin typeface="Candara" pitchFamily="34" charset="0"/>
              </a:rPr>
              <a:t>–</a:t>
            </a:r>
            <a:r>
              <a:rPr lang="pl-PL" sz="1400" dirty="0">
                <a:latin typeface="Candara" pitchFamily="34" charset="0"/>
              </a:rPr>
              <a:t> </a:t>
            </a:r>
            <a:r>
              <a:rPr lang="en-US" sz="1400" dirty="0" err="1">
                <a:latin typeface="Candara" pitchFamily="34" charset="0"/>
              </a:rPr>
              <a:t>Żory</a:t>
            </a:r>
            <a:r>
              <a:rPr lang="pl-PL" sz="1400" dirty="0">
                <a:latin typeface="Candara" pitchFamily="34" charset="0"/>
              </a:rPr>
              <a:t> </a:t>
            </a:r>
            <a:r>
              <a:rPr lang="en-US" sz="1400" dirty="0">
                <a:latin typeface="Candara" pitchFamily="34" charset="0"/>
              </a:rPr>
              <a:t>Subzone</a:t>
            </a:r>
            <a:r>
              <a:rPr lang="pl-PL" sz="1400" dirty="0">
                <a:latin typeface="Candara" pitchFamily="34" charset="0"/>
              </a:rPr>
              <a:t> of </a:t>
            </a:r>
            <a:r>
              <a:rPr lang="en-US" sz="1400" dirty="0">
                <a:latin typeface="Candara" pitchFamily="34" charset="0"/>
              </a:rPr>
              <a:t>KSEZ</a:t>
            </a:r>
            <a:r>
              <a:rPr lang="pl-PL" sz="1400" dirty="0">
                <a:latin typeface="Candara" pitchFamily="34" charset="0"/>
              </a:rPr>
              <a:t> </a:t>
            </a:r>
            <a:r>
              <a:rPr lang="en-US" sz="1400" dirty="0">
                <a:latin typeface="Candara" pitchFamily="34" charset="0"/>
              </a:rPr>
              <a:t>in</a:t>
            </a:r>
            <a:r>
              <a:rPr lang="pl-PL" sz="1400" dirty="0">
                <a:latin typeface="Candara" pitchFamily="34" charset="0"/>
              </a:rPr>
              <a:t> </a:t>
            </a:r>
            <a:r>
              <a:rPr lang="en-US" sz="1400" dirty="0" err="1">
                <a:latin typeface="Candara" pitchFamily="34" charset="0"/>
              </a:rPr>
              <a:t>Bielsko</a:t>
            </a:r>
            <a:r>
              <a:rPr lang="pl-PL" sz="1400" dirty="0">
                <a:latin typeface="Candara" pitchFamily="34" charset="0"/>
              </a:rPr>
              <a:t>-B</a:t>
            </a:r>
            <a:r>
              <a:rPr lang="en-US" sz="1400" dirty="0" err="1">
                <a:latin typeface="Candara" pitchFamily="34" charset="0"/>
              </a:rPr>
              <a:t>iała</a:t>
            </a:r>
            <a:r>
              <a:rPr lang="en-US" sz="1400" dirty="0">
                <a:latin typeface="Candara" pitchFamily="34" charset="0"/>
              </a:rPr>
              <a:t>.</a:t>
            </a:r>
            <a:r>
              <a:rPr lang="pl-PL" sz="1400" dirty="0">
                <a:latin typeface="Candara" pitchFamily="34" charset="0"/>
              </a:rPr>
              <a:t> </a:t>
            </a:r>
            <a:r>
              <a:rPr lang="pl-PL" sz="1400" dirty="0" err="1">
                <a:latin typeface="Candara" pitchFamily="34" charset="0"/>
              </a:rPr>
              <a:t>They</a:t>
            </a:r>
            <a:r>
              <a:rPr lang="pl-PL" sz="1400" dirty="0">
                <a:latin typeface="Candara" pitchFamily="34" charset="0"/>
              </a:rPr>
              <a:t> </a:t>
            </a:r>
            <a:r>
              <a:rPr lang="en-US" sz="1400" dirty="0">
                <a:latin typeface="Candara" pitchFamily="34" charset="0"/>
              </a:rPr>
              <a:t>employ</a:t>
            </a:r>
            <a:r>
              <a:rPr lang="pl-PL" sz="1400" dirty="0">
                <a:latin typeface="Candara" pitchFamily="34" charset="0"/>
              </a:rPr>
              <a:t> </a:t>
            </a:r>
            <a:r>
              <a:rPr lang="en-US" sz="1400" dirty="0">
                <a:latin typeface="Candara" pitchFamily="34" charset="0"/>
              </a:rPr>
              <a:t>over</a:t>
            </a:r>
            <a:r>
              <a:rPr lang="pl-PL" sz="1400" dirty="0">
                <a:latin typeface="Candara" pitchFamily="34" charset="0"/>
              </a:rPr>
              <a:t> 4 </a:t>
            </a:r>
            <a:r>
              <a:rPr lang="en-US" sz="1400" dirty="0">
                <a:latin typeface="Candara" pitchFamily="34" charset="0"/>
              </a:rPr>
              <a:t>thousand</a:t>
            </a:r>
            <a:r>
              <a:rPr lang="pl-PL" sz="1400" dirty="0">
                <a:latin typeface="Candara" pitchFamily="34" charset="0"/>
              </a:rPr>
              <a:t> </a:t>
            </a:r>
            <a:r>
              <a:rPr lang="pl-PL" sz="1400" dirty="0" err="1">
                <a:latin typeface="Candara" pitchFamily="34" charset="0"/>
              </a:rPr>
              <a:t>people</a:t>
            </a:r>
            <a:r>
              <a:rPr lang="en-US" sz="1400" dirty="0">
                <a:latin typeface="Candara" pitchFamily="34" charset="0"/>
              </a:rPr>
              <a:t>.</a:t>
            </a:r>
            <a:r>
              <a:rPr lang="pl-PL" sz="1400" dirty="0">
                <a:latin typeface="Candara" pitchFamily="34" charset="0"/>
              </a:rPr>
              <a:t> </a:t>
            </a:r>
            <a:r>
              <a:rPr lang="en-US" sz="1400" dirty="0">
                <a:latin typeface="Candara" pitchFamily="34" charset="0"/>
              </a:rPr>
              <a:t>The</a:t>
            </a:r>
            <a:r>
              <a:rPr lang="pl-PL" sz="1400" dirty="0">
                <a:latin typeface="Candara" pitchFamily="34" charset="0"/>
              </a:rPr>
              <a:t> </a:t>
            </a:r>
            <a:r>
              <a:rPr lang="en-US" sz="1400" dirty="0">
                <a:latin typeface="Candara" pitchFamily="34" charset="0"/>
              </a:rPr>
              <a:t>KSEZ</a:t>
            </a:r>
            <a:r>
              <a:rPr lang="pl-PL" sz="1400" dirty="0">
                <a:latin typeface="Candara" pitchFamily="34" charset="0"/>
              </a:rPr>
              <a:t> in Bielsko –Biała </a:t>
            </a:r>
            <a:r>
              <a:rPr lang="pl-PL" sz="1400" dirty="0" err="1">
                <a:latin typeface="Candara" pitchFamily="34" charset="0"/>
              </a:rPr>
              <a:t>is</a:t>
            </a:r>
            <a:r>
              <a:rPr lang="pl-PL" sz="1400" dirty="0">
                <a:latin typeface="Candara" pitchFamily="34" charset="0"/>
              </a:rPr>
              <a:t> </a:t>
            </a:r>
            <a:r>
              <a:rPr lang="pl-PL" sz="1400" dirty="0" err="1">
                <a:latin typeface="Candara" pitchFamily="34" charset="0"/>
              </a:rPr>
              <a:t>divided</a:t>
            </a:r>
            <a:r>
              <a:rPr lang="pl-PL" sz="1400" dirty="0">
                <a:latin typeface="Candara" pitchFamily="34" charset="0"/>
              </a:rPr>
              <a:t> </a:t>
            </a:r>
            <a:r>
              <a:rPr lang="pl-PL" sz="1400" dirty="0" err="1">
                <a:latin typeface="Candara" pitchFamily="34" charset="0"/>
              </a:rPr>
              <a:t>into</a:t>
            </a:r>
            <a:r>
              <a:rPr lang="pl-PL" sz="1400" dirty="0">
                <a:latin typeface="Candara" pitchFamily="34" charset="0"/>
              </a:rPr>
              <a:t> </a:t>
            </a:r>
            <a:br>
              <a:rPr lang="pl-PL" sz="1400" dirty="0">
                <a:latin typeface="Candara" pitchFamily="34" charset="0"/>
              </a:rPr>
            </a:br>
            <a:r>
              <a:rPr lang="pl-PL" sz="1400" dirty="0">
                <a:latin typeface="Candara" pitchFamily="34" charset="0"/>
              </a:rPr>
              <a:t>4 </a:t>
            </a:r>
            <a:r>
              <a:rPr lang="pl-PL" sz="1400" dirty="0" err="1">
                <a:latin typeface="Candara" pitchFamily="34" charset="0"/>
              </a:rPr>
              <a:t>areas</a:t>
            </a:r>
            <a:r>
              <a:rPr lang="pl-PL" sz="1400" dirty="0">
                <a:latin typeface="Candara" pitchFamily="34" charset="0"/>
              </a:rPr>
              <a:t> and </a:t>
            </a:r>
            <a:r>
              <a:rPr lang="pl-PL" sz="1400" dirty="0" err="1">
                <a:latin typeface="Candara" pitchFamily="34" charset="0"/>
              </a:rPr>
              <a:t>covers</a:t>
            </a:r>
            <a:r>
              <a:rPr lang="pl-PL" sz="1400" dirty="0">
                <a:latin typeface="Candara" pitchFamily="34" charset="0"/>
              </a:rPr>
              <a:t> 48 </a:t>
            </a:r>
            <a:r>
              <a:rPr lang="en-US" sz="1400" dirty="0">
                <a:latin typeface="Candara" pitchFamily="34" charset="0"/>
              </a:rPr>
              <a:t>ha</a:t>
            </a:r>
            <a:r>
              <a:rPr lang="pl-PL" sz="1400" dirty="0">
                <a:latin typeface="Candara" pitchFamily="34" charset="0"/>
              </a:rPr>
              <a:t> in </a:t>
            </a:r>
            <a:r>
              <a:rPr lang="pl-PL" sz="1400" dirty="0" err="1">
                <a:latin typeface="Candara" pitchFamily="34" charset="0"/>
              </a:rPr>
              <a:t>total</a:t>
            </a:r>
            <a:r>
              <a:rPr lang="en-US" sz="1400" dirty="0">
                <a:latin typeface="Candara" pitchFamily="34" charset="0"/>
              </a:rPr>
              <a:t>.</a:t>
            </a:r>
            <a:r>
              <a:rPr lang="pl-PL" sz="1400" dirty="0">
                <a:latin typeface="Candara" pitchFamily="34" charset="0"/>
              </a:rPr>
              <a:t> </a:t>
            </a:r>
          </a:p>
          <a:p>
            <a:pPr algn="just"/>
            <a:endParaRPr lang="pl-PL" sz="1400" dirty="0">
              <a:latin typeface="Candara" pitchFamily="34" charset="0"/>
            </a:endParaRPr>
          </a:p>
          <a:p>
            <a:pPr algn="just"/>
            <a:r>
              <a:rPr lang="en-US" sz="1400" dirty="0">
                <a:latin typeface="Candara" pitchFamily="34" charset="0"/>
              </a:rPr>
              <a:t>The</a:t>
            </a:r>
            <a:r>
              <a:rPr lang="pl-PL" sz="1400" dirty="0">
                <a:latin typeface="Candara" pitchFamily="34" charset="0"/>
              </a:rPr>
              <a:t> </a:t>
            </a:r>
            <a:r>
              <a:rPr lang="en-US" sz="1400" dirty="0">
                <a:latin typeface="Candara" pitchFamily="34" charset="0"/>
              </a:rPr>
              <a:t>total</a:t>
            </a:r>
            <a:r>
              <a:rPr lang="pl-PL" sz="1400" dirty="0">
                <a:latin typeface="Candara" pitchFamily="34" charset="0"/>
              </a:rPr>
              <a:t> a</a:t>
            </a:r>
            <a:r>
              <a:rPr lang="en-US" sz="1400" dirty="0">
                <a:latin typeface="Candara" pitchFamily="34" charset="0"/>
              </a:rPr>
              <a:t>mount</a:t>
            </a:r>
            <a:r>
              <a:rPr lang="pl-PL" sz="1400" dirty="0">
                <a:latin typeface="Candara" pitchFamily="34" charset="0"/>
              </a:rPr>
              <a:t> </a:t>
            </a:r>
            <a:r>
              <a:rPr lang="en-US" sz="1400" dirty="0">
                <a:latin typeface="Candara" pitchFamily="34" charset="0"/>
              </a:rPr>
              <a:t>of</a:t>
            </a:r>
            <a:r>
              <a:rPr lang="pl-PL" sz="1400" dirty="0">
                <a:latin typeface="Candara" pitchFamily="34" charset="0"/>
              </a:rPr>
              <a:t> </a:t>
            </a:r>
            <a:r>
              <a:rPr lang="en-US" sz="1400" dirty="0">
                <a:latin typeface="Candara" pitchFamily="34" charset="0"/>
              </a:rPr>
              <a:t>investments</a:t>
            </a:r>
            <a:r>
              <a:rPr lang="pl-PL" sz="1400" dirty="0">
                <a:latin typeface="Candara" pitchFamily="34" charset="0"/>
              </a:rPr>
              <a:t> </a:t>
            </a:r>
            <a:br>
              <a:rPr lang="pl-PL" sz="1400" dirty="0">
                <a:latin typeface="Candara" pitchFamily="34" charset="0"/>
              </a:rPr>
            </a:br>
            <a:r>
              <a:rPr lang="pl-PL" sz="1400" dirty="0">
                <a:latin typeface="Candara" pitchFamily="34" charset="0"/>
              </a:rPr>
              <a:t>≈ 1,7 </a:t>
            </a:r>
            <a:r>
              <a:rPr lang="pl-PL" sz="1400" dirty="0" err="1">
                <a:latin typeface="Candara" pitchFamily="34" charset="0"/>
              </a:rPr>
              <a:t>billion</a:t>
            </a:r>
            <a:r>
              <a:rPr lang="pl-PL" sz="1400" dirty="0">
                <a:latin typeface="Candara" pitchFamily="34" charset="0"/>
              </a:rPr>
              <a:t> </a:t>
            </a:r>
            <a:r>
              <a:rPr lang="en-US" sz="1400" dirty="0">
                <a:latin typeface="Candara" pitchFamily="34" charset="0"/>
              </a:rPr>
              <a:t>PLN</a:t>
            </a:r>
            <a:r>
              <a:rPr lang="pl-PL" sz="1400" b="1" dirty="0">
                <a:latin typeface="Candara" pitchFamily="34" charset="0"/>
              </a:rPr>
              <a:t>.</a:t>
            </a:r>
          </a:p>
        </p:txBody>
      </p:sp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l="19284" t="16040" r="61622" b="61812"/>
          <a:stretch>
            <a:fillRect/>
          </a:stretch>
        </p:blipFill>
        <p:spPr bwMode="auto">
          <a:xfrm>
            <a:off x="6215074" y="1928802"/>
            <a:ext cx="2376264" cy="154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e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674288"/>
              </p:ext>
            </p:extLst>
          </p:nvPr>
        </p:nvGraphicFramePr>
        <p:xfrm>
          <a:off x="899592" y="2420888"/>
          <a:ext cx="4536504" cy="3877355"/>
        </p:xfrm>
        <a:graphic>
          <a:graphicData uri="http://schemas.openxmlformats.org/drawingml/2006/table">
            <a:tbl>
              <a:tblPr/>
              <a:tblGrid>
                <a:gridCol w="3294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23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508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itchFamily="34" charset="0"/>
                          <a:ea typeface="+mn-ea"/>
                          <a:cs typeface="+mn-cs"/>
                        </a:rPr>
                        <a:t>The investors in the </a:t>
                      </a:r>
                      <a:r>
                        <a:rPr kumimoji="0" lang="en-US" sz="1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itchFamily="34" charset="0"/>
                          <a:ea typeface="+mn-ea"/>
                          <a:cs typeface="+mn-cs"/>
                        </a:rPr>
                        <a:t>Jastrzębie</a:t>
                      </a:r>
                      <a:r>
                        <a:rPr kumimoji="0" lang="pl-PL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itchFamily="34" charset="0"/>
                          <a:ea typeface="+mn-ea"/>
                          <a:cs typeface="+mn-cs"/>
                        </a:rPr>
                        <a:t>-</a:t>
                      </a:r>
                      <a:r>
                        <a:rPr kumimoji="0" lang="en-US" sz="1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itchFamily="34" charset="0"/>
                          <a:ea typeface="+mn-ea"/>
                          <a:cs typeface="+mn-cs"/>
                        </a:rPr>
                        <a:t>Żory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itchFamily="34" charset="0"/>
                          <a:ea typeface="+mn-ea"/>
                          <a:cs typeface="+mn-cs"/>
                        </a:rPr>
                        <a:t> Subzone </a:t>
                      </a:r>
                      <a:r>
                        <a:rPr kumimoji="0" lang="pl-PL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itchFamily="34" charset="0"/>
                          <a:ea typeface="+mn-ea"/>
                          <a:cs typeface="+mn-cs"/>
                        </a:rPr>
                        <a:t>of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itchFamily="34" charset="0"/>
                          <a:ea typeface="+mn-ea"/>
                          <a:cs typeface="+mn-cs"/>
                        </a:rPr>
                        <a:t>KSEZ in </a:t>
                      </a:r>
                      <a:r>
                        <a:rPr kumimoji="0" lang="en-US" sz="1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itchFamily="34" charset="0"/>
                          <a:ea typeface="+mn-ea"/>
                          <a:cs typeface="+mn-cs"/>
                        </a:rPr>
                        <a:t>Bielsko-Biała</a:t>
                      </a:r>
                      <a:endParaRPr kumimoji="0" lang="en-US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itchFamily="34" charset="0"/>
                        <a:ea typeface="+mn-ea"/>
                        <a:cs typeface="+mn-cs"/>
                      </a:endParaRPr>
                    </a:p>
                  </a:txBody>
                  <a:tcPr marL="56568" marR="56568" marT="0" marB="0" anchor="ctr">
                    <a:lnL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3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 dirty="0" err="1">
                          <a:latin typeface="Candara" pitchFamily="34" charset="0"/>
                          <a:ea typeface="Calibri"/>
                          <a:cs typeface="Times New Roman"/>
                        </a:rPr>
                        <a:t>entity</a:t>
                      </a:r>
                      <a:endParaRPr lang="pl-PL" sz="900" dirty="0"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L="56568" marR="56568" marT="0" marB="0" anchor="ctr">
                    <a:lnL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 dirty="0" err="1">
                          <a:latin typeface="Candara" pitchFamily="34" charset="0"/>
                          <a:ea typeface="Calibri"/>
                          <a:cs typeface="Times New Roman"/>
                        </a:rPr>
                        <a:t>industry</a:t>
                      </a:r>
                      <a:r>
                        <a:rPr lang="pl-PL" sz="900" b="1" dirty="0">
                          <a:latin typeface="Candara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900" b="1" dirty="0" err="1">
                          <a:latin typeface="Candara" pitchFamily="34" charset="0"/>
                          <a:ea typeface="Calibri"/>
                          <a:cs typeface="Times New Roman"/>
                        </a:rPr>
                        <a:t>sector</a:t>
                      </a:r>
                      <a:endParaRPr lang="pl-PL" sz="900" dirty="0"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L="56568" marR="56568" marT="0" marB="0" anchor="ctr">
                    <a:lnL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0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 dirty="0" err="1">
                          <a:latin typeface="Calibri"/>
                          <a:ea typeface="Calibri"/>
                          <a:cs typeface="Times New Roman"/>
                        </a:rPr>
                        <a:t>Electropoli-Galwanotechnika</a:t>
                      </a:r>
                      <a:r>
                        <a:rPr lang="pl-PL" sz="900" b="1" dirty="0">
                          <a:latin typeface="Calibri"/>
                          <a:ea typeface="Calibri"/>
                          <a:cs typeface="Times New Roman"/>
                        </a:rPr>
                        <a:t> Sp. z o.o.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68" marR="56568" marT="0" marB="0" anchor="ctr">
                    <a:lnL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 dirty="0" err="1">
                          <a:latin typeface="Calibri"/>
                          <a:ea typeface="Calibri"/>
                          <a:cs typeface="Times New Roman"/>
                        </a:rPr>
                        <a:t>automotive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68" marR="56568" marT="0" marB="0" anchor="ctr">
                    <a:lnL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5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>
                          <a:latin typeface="Calibri"/>
                          <a:ea typeface="Calibri"/>
                          <a:cs typeface="Times New Roman"/>
                        </a:rPr>
                        <a:t>AVIO Polska Sp. z o.o.</a:t>
                      </a:r>
                      <a:endParaRPr lang="pl-PL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68" marR="56568" marT="0" marB="0" anchor="ctr">
                    <a:lnL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 dirty="0" err="1">
                          <a:latin typeface="Calibri"/>
                          <a:ea typeface="Calibri"/>
                          <a:cs typeface="Times New Roman"/>
                        </a:rPr>
                        <a:t>aviation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68" marR="56568" marT="0" marB="0" anchor="ctr">
                    <a:lnL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3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 dirty="0" err="1">
                          <a:latin typeface="Calibri"/>
                          <a:ea typeface="Calibri"/>
                          <a:cs typeface="Times New Roman"/>
                        </a:rPr>
                        <a:t>Cornaglia</a:t>
                      </a:r>
                      <a:r>
                        <a:rPr lang="pl-PL" sz="900" b="1" dirty="0">
                          <a:latin typeface="Calibri"/>
                          <a:ea typeface="Calibri"/>
                          <a:cs typeface="Times New Roman"/>
                        </a:rPr>
                        <a:t> Polska Sp. z o.o.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68" marR="56568" marT="0" marB="0" anchor="ctr">
                    <a:lnL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 dirty="0" err="1">
                          <a:latin typeface="Calibri"/>
                          <a:ea typeface="Calibri"/>
                          <a:cs typeface="Times New Roman"/>
                        </a:rPr>
                        <a:t>automotive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68" marR="56568" marT="0" marB="0" anchor="ctr">
                    <a:lnL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93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>
                          <a:latin typeface="Calibri"/>
                          <a:ea typeface="Calibri"/>
                          <a:cs typeface="Times New Roman"/>
                        </a:rPr>
                        <a:t>Eaton Automotive Systems Sp. z o.o.</a:t>
                      </a:r>
                      <a:endParaRPr lang="pl-PL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68" marR="56568" marT="0" marB="0" anchor="ctr">
                    <a:lnL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 dirty="0" err="1">
                          <a:latin typeface="Calibri"/>
                          <a:ea typeface="Calibri"/>
                          <a:cs typeface="Times New Roman"/>
                        </a:rPr>
                        <a:t>automotive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68" marR="56568" marT="0" marB="0" anchor="ctr">
                    <a:lnL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93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 dirty="0">
                          <a:latin typeface="Calibri"/>
                          <a:ea typeface="Calibri"/>
                          <a:cs typeface="Times New Roman"/>
                        </a:rPr>
                        <a:t>FCA Services Polska Sp. z o.o.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68" marR="56568" marT="0" marB="0" anchor="ctr">
                    <a:lnL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 dirty="0" err="1">
                          <a:latin typeface="Calibri"/>
                          <a:ea typeface="Calibri"/>
                          <a:cs typeface="Times New Roman"/>
                        </a:rPr>
                        <a:t>accounting</a:t>
                      </a:r>
                      <a:r>
                        <a:rPr lang="pl-PL" sz="900" b="1" dirty="0">
                          <a:latin typeface="Calibri"/>
                          <a:ea typeface="Calibri"/>
                          <a:cs typeface="Times New Roman"/>
                        </a:rPr>
                        <a:t> services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68" marR="56568" marT="0" marB="0" anchor="ctr">
                    <a:lnL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93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>
                          <a:latin typeface="Calibri"/>
                          <a:ea typeface="Calibri"/>
                          <a:cs typeface="Times New Roman"/>
                        </a:rPr>
                        <a:t>Magneti Marelli Suspension Systems Bielsko Sp. z o.o.</a:t>
                      </a:r>
                      <a:endParaRPr lang="pl-PL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68" marR="56568" marT="0" marB="0" anchor="ctr">
                    <a:lnL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900" b="1" dirty="0" err="1">
                          <a:latin typeface="Calibri"/>
                          <a:ea typeface="Calibri"/>
                          <a:cs typeface="Times New Roman"/>
                        </a:rPr>
                        <a:t>automotive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68" marR="56568" marT="0" marB="0" anchor="ctr">
                    <a:lnL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93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>
                          <a:latin typeface="Calibri"/>
                          <a:ea typeface="Calibri"/>
                          <a:cs typeface="Times New Roman"/>
                        </a:rPr>
                        <a:t>Henkel Polska Sp. z o.o.</a:t>
                      </a:r>
                      <a:endParaRPr lang="pl-PL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68" marR="56568" marT="0" marB="0" anchor="ctr">
                    <a:lnL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 dirty="0">
                          <a:latin typeface="Calibri"/>
                          <a:ea typeface="Calibri"/>
                          <a:cs typeface="Times New Roman"/>
                        </a:rPr>
                        <a:t>metal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68" marR="56568" marT="0" marB="0" anchor="ctr">
                    <a:lnL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93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>
                          <a:latin typeface="Calibri"/>
                          <a:ea typeface="Calibri"/>
                          <a:cs typeface="Times New Roman"/>
                        </a:rPr>
                        <a:t>Cooper Standard Polska Sp. z o.o.</a:t>
                      </a:r>
                      <a:endParaRPr lang="pl-PL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68" marR="56568" marT="0" marB="0" anchor="ctr">
                    <a:lnL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 dirty="0" err="1">
                          <a:latin typeface="Calibri"/>
                          <a:ea typeface="Calibri"/>
                          <a:cs typeface="Times New Roman"/>
                        </a:rPr>
                        <a:t>automotive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68" marR="56568" marT="0" marB="0" anchor="ctr">
                    <a:lnL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93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>
                          <a:latin typeface="Calibri"/>
                          <a:ea typeface="Calibri"/>
                          <a:cs typeface="Times New Roman"/>
                        </a:rPr>
                        <a:t>Takoni Sp. z o.o.</a:t>
                      </a:r>
                      <a:endParaRPr lang="pl-PL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68" marR="56568" marT="0" marB="0" anchor="ctr">
                    <a:lnL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 dirty="0">
                          <a:latin typeface="Candara" pitchFamily="34" charset="0"/>
                        </a:rPr>
                        <a:t>plastics</a:t>
                      </a:r>
                      <a:endParaRPr lang="pl-PL" sz="900" dirty="0"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L="56568" marR="56568" marT="0" marB="0" anchor="ctr">
                    <a:lnL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93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 dirty="0">
                          <a:latin typeface="Calibri"/>
                          <a:ea typeface="Calibri"/>
                          <a:cs typeface="Times New Roman"/>
                        </a:rPr>
                        <a:t>MDM NT Sp. z o.o.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68" marR="56568" marT="0" marB="0" anchor="ctr">
                    <a:lnL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 dirty="0">
                          <a:latin typeface="Calibri"/>
                          <a:ea typeface="Calibri"/>
                          <a:cs typeface="Times New Roman"/>
                        </a:rPr>
                        <a:t>construction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68" marR="56568" marT="0" marB="0" anchor="ctr">
                    <a:lnL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93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>
                          <a:latin typeface="Calibri"/>
                          <a:ea typeface="Calibri"/>
                          <a:cs typeface="Times New Roman"/>
                        </a:rPr>
                        <a:t>Polmotors Sp. z o.o.</a:t>
                      </a:r>
                      <a:endParaRPr lang="pl-PL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68" marR="56568" marT="0" marB="0" anchor="ctr">
                    <a:lnL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Calibri"/>
                          <a:ea typeface="Calibri"/>
                          <a:cs typeface="Times New Roman"/>
                        </a:rPr>
                        <a:t>metal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68" marR="56568" marT="0" marB="0" anchor="ctr">
                    <a:lnL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93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>
                          <a:latin typeface="Calibri"/>
                          <a:ea typeface="Calibri"/>
                          <a:cs typeface="Times New Roman"/>
                        </a:rPr>
                        <a:t>Pojazdy Specjalistyczne Zbigniew Szczęśniak Sp. z o.o.</a:t>
                      </a:r>
                      <a:endParaRPr lang="pl-PL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68" marR="56568" marT="0" marB="0" anchor="ctr">
                    <a:lnL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900" b="1" dirty="0" err="1">
                          <a:latin typeface="Calibri"/>
                          <a:ea typeface="Calibri"/>
                          <a:cs typeface="Times New Roman"/>
                        </a:rPr>
                        <a:t>automotive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68" marR="56568" marT="0" marB="0" anchor="ctr">
                    <a:lnL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93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Calibri"/>
                          <a:ea typeface="Calibri"/>
                          <a:cs typeface="Times New Roman"/>
                        </a:rPr>
                        <a:t>TRW Steering Systems Poland Sp. z </a:t>
                      </a:r>
                      <a:r>
                        <a:rPr lang="en-US" sz="900" b="1" dirty="0" err="1">
                          <a:latin typeface="Calibri"/>
                          <a:ea typeface="Calibri"/>
                          <a:cs typeface="Times New Roman"/>
                        </a:rPr>
                        <a:t>o.o</a:t>
                      </a:r>
                      <a:r>
                        <a:rPr lang="en-US" sz="900" b="1" dirty="0"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68" marR="56568" marT="0" marB="0" anchor="ctr">
                    <a:lnL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 dirty="0" err="1">
                          <a:latin typeface="Calibri"/>
                          <a:ea typeface="Calibri"/>
                          <a:cs typeface="Times New Roman"/>
                        </a:rPr>
                        <a:t>automotive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68" marR="56568" marT="0" marB="0" anchor="ctr">
                    <a:lnL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93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>
                          <a:latin typeface="Calibri"/>
                          <a:ea typeface="Calibri"/>
                          <a:cs typeface="Times New Roman"/>
                        </a:rPr>
                        <a:t>TI Poland Sp. z o.o.</a:t>
                      </a:r>
                      <a:endParaRPr lang="pl-PL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68" marR="56568" marT="0" marB="0" anchor="ctr">
                    <a:lnL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900" b="1" dirty="0" err="1">
                          <a:latin typeface="Calibri"/>
                          <a:ea typeface="Calibri"/>
                          <a:cs typeface="Times New Roman"/>
                        </a:rPr>
                        <a:t>automotive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68" marR="56568" marT="0" marB="0" anchor="ctr">
                    <a:lnL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5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15" name="pole tekstowe 14"/>
          <p:cNvSpPr txBox="1"/>
          <p:nvPr/>
        </p:nvSpPr>
        <p:spPr>
          <a:xfrm>
            <a:off x="0" y="6642556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Source: Katowice Special </a:t>
            </a:r>
            <a:r>
              <a:rPr lang="pl-PL" sz="800" dirty="0" err="1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Economic</a:t>
            </a:r>
            <a:r>
              <a:rPr lang="pl-PL" sz="800" dirty="0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 Zone, 2019</a:t>
            </a:r>
          </a:p>
          <a:p>
            <a:endParaRPr lang="pl-PL" sz="800" dirty="0">
              <a:solidFill>
                <a:schemeClr val="tx2">
                  <a:lumMod val="50000"/>
                </a:schemeClr>
              </a:solidFill>
              <a:latin typeface="Candara" pitchFamily="34" charset="0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 descr="PP_tlo_b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cxnSp>
        <p:nvCxnSpPr>
          <p:cNvPr id="15" name="Łącznik prosty 14"/>
          <p:cNvCxnSpPr/>
          <p:nvPr/>
        </p:nvCxnSpPr>
        <p:spPr>
          <a:xfrm>
            <a:off x="899592" y="764704"/>
            <a:ext cx="6840760" cy="0"/>
          </a:xfrm>
          <a:prstGeom prst="line">
            <a:avLst/>
          </a:prstGeom>
          <a:ln w="28575">
            <a:solidFill>
              <a:srgbClr val="FF99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6" name="Picture 1" descr="C:\Documents and Settings\oleksiuks\Pulpit\BB_logo.jpg"/>
          <p:cNvPicPr>
            <a:picLocks noChangeAspect="1" noChangeArrowheads="1"/>
          </p:cNvPicPr>
          <p:nvPr/>
        </p:nvPicPr>
        <p:blipFill>
          <a:blip r:embed="rId3" cstate="print"/>
          <a:srcRect l="15350" t="18115" r="14563" b="18115"/>
          <a:stretch>
            <a:fillRect/>
          </a:stretch>
        </p:blipFill>
        <p:spPr bwMode="auto">
          <a:xfrm>
            <a:off x="7920880" y="44624"/>
            <a:ext cx="1115616" cy="777170"/>
          </a:xfrm>
          <a:prstGeom prst="rect">
            <a:avLst/>
          </a:prstGeom>
          <a:noFill/>
        </p:spPr>
      </p:pic>
      <p:sp>
        <p:nvSpPr>
          <p:cNvPr id="6" name="Prostokąt 5"/>
          <p:cNvSpPr/>
          <p:nvPr/>
        </p:nvSpPr>
        <p:spPr>
          <a:xfrm>
            <a:off x="827584" y="44624"/>
            <a:ext cx="52920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i="1" dirty="0" err="1">
                <a:latin typeface="Candara" pitchFamily="34" charset="0"/>
              </a:rPr>
              <a:t>Industrial</a:t>
            </a:r>
            <a:r>
              <a:rPr lang="pl-PL" sz="2000" b="1" i="1" dirty="0">
                <a:latin typeface="Candara" pitchFamily="34" charset="0"/>
              </a:rPr>
              <a:t> and Technology Park, </a:t>
            </a:r>
            <a:br>
              <a:rPr lang="pl-PL" sz="2000" b="1" i="1" dirty="0">
                <a:latin typeface="Candara" pitchFamily="34" charset="0"/>
              </a:rPr>
            </a:br>
            <a:r>
              <a:rPr lang="pl-PL" sz="2000" b="1" i="1" dirty="0">
                <a:latin typeface="Candara" pitchFamily="34" charset="0"/>
              </a:rPr>
              <a:t>Beskid Technology </a:t>
            </a:r>
            <a:r>
              <a:rPr lang="pl-PL" sz="2000" b="1" i="1" dirty="0" err="1">
                <a:latin typeface="Candara" pitchFamily="34" charset="0"/>
              </a:rPr>
              <a:t>Incubator</a:t>
            </a:r>
            <a:endParaRPr lang="pl-PL" sz="2000" b="1" i="1" dirty="0">
              <a:latin typeface="Candara" pitchFamily="34" charset="0"/>
            </a:endParaRPr>
          </a:p>
          <a:p>
            <a:endParaRPr lang="pl-PL" sz="2000" b="1" dirty="0">
              <a:latin typeface="Candara" pitchFamily="34" charset="0"/>
            </a:endParaRPr>
          </a:p>
        </p:txBody>
      </p:sp>
      <p:sp>
        <p:nvSpPr>
          <p:cNvPr id="5" name="pole tekstowe 6"/>
          <p:cNvSpPr txBox="1">
            <a:spLocks noChangeArrowheads="1"/>
          </p:cNvSpPr>
          <p:nvPr/>
        </p:nvSpPr>
        <p:spPr bwMode="auto">
          <a:xfrm>
            <a:off x="891480" y="1052736"/>
            <a:ext cx="80010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en-US" sz="1400" dirty="0">
                <a:latin typeface="Candara" pitchFamily="34" charset="0"/>
                <a:ea typeface="Times New Roman" pitchFamily="18" charset="0"/>
                <a:cs typeface="Arial" charset="0"/>
              </a:rPr>
              <a:t>An Industrial and Technology Park and </a:t>
            </a:r>
            <a:r>
              <a:rPr lang="en-US" sz="1400" dirty="0" err="1">
                <a:latin typeface="Candara" pitchFamily="34" charset="0"/>
                <a:ea typeface="Times New Roman" pitchFamily="18" charset="0"/>
                <a:cs typeface="Arial" charset="0"/>
              </a:rPr>
              <a:t>Beskid</a:t>
            </a:r>
            <a:r>
              <a:rPr lang="en-US" sz="1400" dirty="0">
                <a:latin typeface="Candara" pitchFamily="34" charset="0"/>
                <a:ea typeface="Times New Roman" pitchFamily="18" charset="0"/>
                <a:cs typeface="Arial" charset="0"/>
              </a:rPr>
              <a:t> Technology Incubator are located in the </a:t>
            </a:r>
            <a:r>
              <a:rPr lang="en-US" sz="1400" dirty="0" err="1">
                <a:latin typeface="Candara" pitchFamily="34" charset="0"/>
                <a:ea typeface="Times New Roman" pitchFamily="18" charset="0"/>
                <a:cs typeface="Arial" charset="0"/>
              </a:rPr>
              <a:t>neighbourhood</a:t>
            </a:r>
            <a:r>
              <a:rPr lang="en-US" sz="1400" dirty="0">
                <a:latin typeface="Candara" pitchFamily="34" charset="0"/>
                <a:ea typeface="Times New Roman" pitchFamily="18" charset="0"/>
                <a:cs typeface="Arial" charset="0"/>
              </a:rPr>
              <a:t> of KSEZ in </a:t>
            </a:r>
            <a:r>
              <a:rPr lang="en-US" sz="1400" dirty="0" err="1">
                <a:latin typeface="Candara" pitchFamily="34" charset="0"/>
                <a:ea typeface="Times New Roman" pitchFamily="18" charset="0"/>
                <a:cs typeface="Arial" charset="0"/>
              </a:rPr>
              <a:t>Wapienica</a:t>
            </a:r>
            <a:r>
              <a:rPr lang="en-US" sz="1400" dirty="0">
                <a:latin typeface="Candara" pitchFamily="34" charset="0"/>
                <a:ea typeface="Times New Roman" pitchFamily="18" charset="0"/>
                <a:cs typeface="Arial" charset="0"/>
              </a:rPr>
              <a:t> district. </a:t>
            </a:r>
          </a:p>
          <a:p>
            <a:pPr algn="just" eaLnBrk="0" hangingPunct="0">
              <a:defRPr/>
            </a:pPr>
            <a:endParaRPr lang="en-US" sz="1400" dirty="0">
              <a:latin typeface="Candara" pitchFamily="34" charset="0"/>
              <a:ea typeface="Times New Roman" pitchFamily="18" charset="0"/>
              <a:cs typeface="Arial" charset="0"/>
            </a:endParaRPr>
          </a:p>
          <a:p>
            <a:pPr algn="just" eaLnBrk="0" hangingPunct="0">
              <a:defRPr/>
            </a:pPr>
            <a:r>
              <a:rPr lang="en-US" sz="1400" dirty="0">
                <a:latin typeface="Candara" pitchFamily="34" charset="0"/>
                <a:ea typeface="Times New Roman" pitchFamily="18" charset="0"/>
                <a:cs typeface="Arial" charset="0"/>
              </a:rPr>
              <a:t>The idea behind the establishment of these two entities is to create optimal conditions for development of small and medium-sized companies, especially from the innovation sector.</a:t>
            </a:r>
          </a:p>
          <a:p>
            <a:pPr algn="just" eaLnBrk="0" hangingPunct="0">
              <a:defRPr/>
            </a:pPr>
            <a:endParaRPr lang="en-US" sz="1400" dirty="0">
              <a:latin typeface="Candara" pitchFamily="34" charset="0"/>
              <a:ea typeface="Times New Roman" pitchFamily="18" charset="0"/>
              <a:cs typeface="Arial" charset="0"/>
            </a:endParaRPr>
          </a:p>
          <a:p>
            <a:pPr algn="just" eaLnBrk="0" hangingPunct="0">
              <a:defRPr/>
            </a:pPr>
            <a:r>
              <a:rPr lang="en-US" sz="1400" dirty="0">
                <a:latin typeface="Candara" pitchFamily="34" charset="0"/>
                <a:ea typeface="Times New Roman" pitchFamily="18" charset="0"/>
                <a:cs typeface="Arial" charset="0"/>
              </a:rPr>
              <a:t>Industrial and Technology Park (I&amp;T Park)</a:t>
            </a:r>
          </a:p>
          <a:p>
            <a:pPr algn="just" eaLnBrk="0" hangingPunct="0">
              <a:defRPr/>
            </a:pPr>
            <a:endParaRPr lang="en-US" sz="1400" dirty="0">
              <a:latin typeface="Candara" pitchFamily="34" charset="0"/>
              <a:ea typeface="Times New Roman" pitchFamily="18" charset="0"/>
              <a:cs typeface="Arial" charset="0"/>
            </a:endParaRPr>
          </a:p>
          <a:p>
            <a:pPr algn="just" eaLnBrk="0" hangingPunct="0">
              <a:defRPr/>
            </a:pPr>
            <a:r>
              <a:rPr lang="en-US" sz="1400" dirty="0">
                <a:latin typeface="Candara" pitchFamily="34" charset="0"/>
                <a:ea typeface="Times New Roman" pitchFamily="18" charset="0"/>
                <a:cs typeface="Arial" charset="0"/>
              </a:rPr>
              <a:t>Industrial and Technology Park was created as a part of a project „Business infrastructure in Silesia – </a:t>
            </a:r>
            <a:r>
              <a:rPr lang="en-US" sz="1400" dirty="0" err="1">
                <a:latin typeface="Candara" pitchFamily="34" charset="0"/>
                <a:ea typeface="Times New Roman" pitchFamily="18" charset="0"/>
                <a:cs typeface="Arial" charset="0"/>
              </a:rPr>
              <a:t>Bielsko-Biała</a:t>
            </a:r>
            <a:r>
              <a:rPr lang="en-US" sz="1400" dirty="0">
                <a:latin typeface="Candara" pitchFamily="34" charset="0"/>
                <a:ea typeface="Times New Roman" pitchFamily="18" charset="0"/>
                <a:cs typeface="Arial" charset="0"/>
              </a:rPr>
              <a:t> – Industrial and Service Park ”.  </a:t>
            </a:r>
          </a:p>
          <a:p>
            <a:pPr algn="just" eaLnBrk="0" hangingPunct="0">
              <a:defRPr/>
            </a:pPr>
            <a:r>
              <a:rPr lang="en-US" sz="1400" dirty="0">
                <a:latin typeface="Candara" pitchFamily="34" charset="0"/>
                <a:ea typeface="Times New Roman" pitchFamily="18" charset="0"/>
                <a:cs typeface="Arial" charset="0"/>
              </a:rPr>
              <a:t>The idea of establishment of I&amp;T Park is to create a multifunctional economic activity area by the collaboration with science and research institutions and units providing services for small and medium-sized companies.</a:t>
            </a:r>
          </a:p>
          <a:p>
            <a:pPr algn="just" eaLnBrk="0" hangingPunct="0">
              <a:defRPr/>
            </a:pPr>
            <a:endParaRPr lang="pl-PL" sz="1400" dirty="0">
              <a:latin typeface="Candara" pitchFamily="34" charset="0"/>
              <a:ea typeface="Times New Roman" pitchFamily="18" charset="0"/>
              <a:cs typeface="Arial" charset="0"/>
            </a:endParaRPr>
          </a:p>
          <a:p>
            <a:pPr algn="just" eaLnBrk="0" hangingPunct="0">
              <a:defRPr/>
            </a:pPr>
            <a:r>
              <a:rPr lang="pl-PL" sz="1400" dirty="0">
                <a:latin typeface="Candara" pitchFamily="34" charset="0"/>
                <a:ea typeface="Times New Roman" pitchFamily="18" charset="0"/>
                <a:cs typeface="Arial" charset="0"/>
              </a:rPr>
              <a:t>The I&amp;T Park </a:t>
            </a:r>
            <a:r>
              <a:rPr lang="pl-PL" sz="1400" dirty="0" err="1">
                <a:latin typeface="Candara" pitchFamily="34" charset="0"/>
                <a:ea typeface="Times New Roman" pitchFamily="18" charset="0"/>
                <a:cs typeface="Arial" charset="0"/>
              </a:rPr>
              <a:t>covers</a:t>
            </a:r>
            <a:r>
              <a:rPr lang="pl-PL" sz="1400" dirty="0">
                <a:latin typeface="Candara" pitchFamily="34" charset="0"/>
                <a:ea typeface="Times New Roman" pitchFamily="18" charset="0"/>
                <a:cs typeface="Arial" charset="0"/>
              </a:rPr>
              <a:t> </a:t>
            </a:r>
            <a:r>
              <a:rPr lang="en-US" sz="1400" dirty="0">
                <a:latin typeface="Candara" pitchFamily="34" charset="0"/>
                <a:ea typeface="Times New Roman" pitchFamily="18" charset="0"/>
                <a:cs typeface="Arial" charset="0"/>
              </a:rPr>
              <a:t>the area of 5,12 ha</a:t>
            </a:r>
            <a:r>
              <a:rPr lang="pl-PL" sz="1400" dirty="0">
                <a:latin typeface="Candara" pitchFamily="34" charset="0"/>
                <a:ea typeface="Times New Roman" pitchFamily="18" charset="0"/>
                <a:cs typeface="Arial" charset="0"/>
              </a:rPr>
              <a:t> and </a:t>
            </a:r>
            <a:r>
              <a:rPr lang="en-US" sz="1400" dirty="0">
                <a:latin typeface="Candara" pitchFamily="34" charset="0"/>
                <a:ea typeface="Times New Roman" pitchFamily="18" charset="0"/>
                <a:cs typeface="Arial" charset="0"/>
              </a:rPr>
              <a:t>the following companies have their seats</a:t>
            </a:r>
            <a:r>
              <a:rPr lang="pl-PL" sz="1400" dirty="0">
                <a:latin typeface="Candara" pitchFamily="34" charset="0"/>
                <a:ea typeface="Times New Roman" pitchFamily="18" charset="0"/>
                <a:cs typeface="Arial" charset="0"/>
              </a:rPr>
              <a:t>: </a:t>
            </a:r>
            <a:endParaRPr lang="en-US" sz="1400" dirty="0">
              <a:solidFill>
                <a:schemeClr val="tx2"/>
              </a:solidFill>
              <a:latin typeface="Candara" pitchFamily="34" charset="0"/>
              <a:ea typeface="Times New Roman" pitchFamily="18" charset="0"/>
              <a:cs typeface="Arial" charset="0"/>
            </a:endParaRPr>
          </a:p>
          <a:p>
            <a:pPr algn="just" eaLnBrk="0" hangingPunct="0">
              <a:defRPr/>
            </a:pPr>
            <a:endParaRPr lang="pl-PL" sz="1400" dirty="0">
              <a:solidFill>
                <a:schemeClr val="tx2"/>
              </a:solidFill>
              <a:latin typeface="Candara" pitchFamily="34" charset="0"/>
              <a:ea typeface="Times New Roman" pitchFamily="18" charset="0"/>
              <a:cs typeface="Arial" charset="0"/>
            </a:endParaRPr>
          </a:p>
          <a:p>
            <a:pPr algn="just" eaLnBrk="0" hangingPunct="0">
              <a:defRPr/>
            </a:pPr>
            <a:r>
              <a:rPr lang="pl-PL" sz="1400" dirty="0">
                <a:solidFill>
                  <a:schemeClr val="tx2"/>
                </a:solidFill>
                <a:latin typeface="Candara" pitchFamily="34" charset="0"/>
                <a:ea typeface="Times New Roman" pitchFamily="18" charset="0"/>
                <a:cs typeface="Arial" charset="0"/>
              </a:rPr>
              <a:t> </a:t>
            </a:r>
            <a:r>
              <a:rPr lang="pl-PL" sz="1400" b="1" dirty="0">
                <a:solidFill>
                  <a:schemeClr val="tx2"/>
                </a:solidFill>
                <a:latin typeface="Candara" pitchFamily="34" charset="0"/>
                <a:ea typeface="Times New Roman" pitchFamily="18" charset="0"/>
                <a:cs typeface="Arial" charset="0"/>
              </a:rPr>
              <a:t>&gt;</a:t>
            </a:r>
            <a:r>
              <a:rPr lang="pl-PL" sz="1400" dirty="0">
                <a:solidFill>
                  <a:schemeClr val="tx2"/>
                </a:solidFill>
                <a:latin typeface="Candara" pitchFamily="34" charset="0"/>
                <a:ea typeface="Times New Roman" pitchFamily="18" charset="0"/>
                <a:cs typeface="Arial" charset="0"/>
              </a:rPr>
              <a:t> </a:t>
            </a:r>
            <a:r>
              <a:rPr lang="pl-PL" sz="1400" b="1" dirty="0">
                <a:solidFill>
                  <a:schemeClr val="accent3"/>
                </a:solidFill>
                <a:latin typeface="Candara" pitchFamily="34" charset="0"/>
                <a:ea typeface="Times New Roman" pitchFamily="18" charset="0"/>
                <a:cs typeface="Arial" charset="0"/>
              </a:rPr>
              <a:t>Hutchinson Poland Sp. z o.o. </a:t>
            </a:r>
            <a:r>
              <a:rPr lang="pl-PL" sz="1400" dirty="0">
                <a:latin typeface="Candara" pitchFamily="34" charset="0"/>
                <a:ea typeface="Times New Roman" pitchFamily="18" charset="0"/>
                <a:cs typeface="Arial" charset="0"/>
              </a:rPr>
              <a:t>–</a:t>
            </a:r>
            <a:r>
              <a:rPr lang="en-US" sz="1400" dirty="0">
                <a:latin typeface="Candara" pitchFamily="34" charset="0"/>
                <a:ea typeface="Times New Roman" pitchFamily="18" charset="0"/>
                <a:cs typeface="Arial" charset="0"/>
              </a:rPr>
              <a:t>world market leader in rubber products  for </a:t>
            </a:r>
            <a:endParaRPr lang="pl-PL" sz="1400" dirty="0">
              <a:latin typeface="Candara" pitchFamily="34" charset="0"/>
              <a:ea typeface="Times New Roman" pitchFamily="18" charset="0"/>
              <a:cs typeface="Arial" charset="0"/>
            </a:endParaRPr>
          </a:p>
          <a:p>
            <a:pPr algn="just" eaLnBrk="0" hangingPunct="0">
              <a:defRPr/>
            </a:pPr>
            <a:r>
              <a:rPr lang="en-US" sz="1400" dirty="0">
                <a:latin typeface="Candara" pitchFamily="34" charset="0"/>
                <a:ea typeface="Times New Roman" pitchFamily="18" charset="0"/>
                <a:cs typeface="Arial" charset="0"/>
              </a:rPr>
              <a:t>the automotive sector,</a:t>
            </a:r>
            <a:endParaRPr lang="pl-PL" sz="1400" dirty="0">
              <a:latin typeface="Candara" pitchFamily="34" charset="0"/>
              <a:ea typeface="Times New Roman" pitchFamily="18" charset="0"/>
              <a:cs typeface="Arial" charset="0"/>
            </a:endParaRPr>
          </a:p>
          <a:p>
            <a:pPr algn="just" eaLnBrk="0" hangingPunct="0">
              <a:defRPr/>
            </a:pPr>
            <a:endParaRPr lang="pl-PL" sz="1400" dirty="0">
              <a:solidFill>
                <a:schemeClr val="tx2"/>
              </a:solidFill>
              <a:latin typeface="Candara" pitchFamily="34" charset="0"/>
              <a:ea typeface="Times New Roman" pitchFamily="18" charset="0"/>
              <a:cs typeface="Arial" charset="0"/>
            </a:endParaRPr>
          </a:p>
          <a:p>
            <a:pPr algn="just" eaLnBrk="0" hangingPunct="0">
              <a:defRPr/>
            </a:pPr>
            <a:r>
              <a:rPr lang="pl-PL" sz="1400" dirty="0">
                <a:solidFill>
                  <a:schemeClr val="tx2"/>
                </a:solidFill>
                <a:latin typeface="Candara" pitchFamily="34" charset="0"/>
                <a:ea typeface="Times New Roman" pitchFamily="18" charset="0"/>
                <a:cs typeface="Arial" charset="0"/>
              </a:rPr>
              <a:t> </a:t>
            </a:r>
            <a:r>
              <a:rPr lang="pl-PL" sz="1400" b="1" dirty="0">
                <a:solidFill>
                  <a:schemeClr val="tx2"/>
                </a:solidFill>
                <a:latin typeface="Candara" pitchFamily="34" charset="0"/>
                <a:ea typeface="Times New Roman" pitchFamily="18" charset="0"/>
                <a:cs typeface="Arial" charset="0"/>
              </a:rPr>
              <a:t>&gt;</a:t>
            </a:r>
            <a:r>
              <a:rPr lang="pl-PL" sz="1400" dirty="0">
                <a:solidFill>
                  <a:schemeClr val="tx2"/>
                </a:solidFill>
                <a:latin typeface="Candara" pitchFamily="34" charset="0"/>
                <a:ea typeface="Times New Roman" pitchFamily="18" charset="0"/>
                <a:cs typeface="Arial" charset="0"/>
              </a:rPr>
              <a:t> </a:t>
            </a:r>
            <a:r>
              <a:rPr lang="pl-PL" sz="1400" b="1" dirty="0">
                <a:solidFill>
                  <a:schemeClr val="accent3"/>
                </a:solidFill>
                <a:latin typeface="Candara" pitchFamily="34" charset="0"/>
                <a:ea typeface="Times New Roman" pitchFamily="18" charset="0"/>
                <a:cs typeface="Arial" charset="0"/>
              </a:rPr>
              <a:t>Ti Poland Sp. z o.o. </a:t>
            </a:r>
            <a:r>
              <a:rPr lang="pl-PL" sz="1400" dirty="0">
                <a:latin typeface="Candara" pitchFamily="34" charset="0"/>
                <a:ea typeface="Times New Roman" pitchFamily="18" charset="0"/>
                <a:cs typeface="Arial" charset="0"/>
              </a:rPr>
              <a:t>– </a:t>
            </a:r>
            <a:r>
              <a:rPr lang="en-US" sz="1400" dirty="0">
                <a:latin typeface="Candara" pitchFamily="34" charset="0"/>
                <a:ea typeface="Times New Roman" pitchFamily="18" charset="0"/>
                <a:cs typeface="Arial" charset="0"/>
              </a:rPr>
              <a:t>company from the automotive sector</a:t>
            </a:r>
            <a:r>
              <a:rPr lang="pl-PL" sz="1400" dirty="0">
                <a:latin typeface="Candara" pitchFamily="34" charset="0"/>
                <a:ea typeface="Times New Roman" pitchFamily="18" charset="0"/>
                <a:cs typeface="Arial" charset="0"/>
              </a:rPr>
              <a:t>,</a:t>
            </a:r>
          </a:p>
          <a:p>
            <a:pPr algn="just" eaLnBrk="0" hangingPunct="0">
              <a:defRPr/>
            </a:pPr>
            <a:endParaRPr lang="pl-PL" sz="1400" dirty="0">
              <a:solidFill>
                <a:schemeClr val="tx2"/>
              </a:solidFill>
              <a:latin typeface="Candara" pitchFamily="34" charset="0"/>
              <a:ea typeface="Times New Roman" pitchFamily="18" charset="0"/>
              <a:cs typeface="Arial" charset="0"/>
            </a:endParaRPr>
          </a:p>
          <a:p>
            <a:pPr algn="just" eaLnBrk="0" hangingPunct="0">
              <a:defRPr/>
            </a:pPr>
            <a:r>
              <a:rPr lang="pl-PL" sz="1400" dirty="0">
                <a:solidFill>
                  <a:schemeClr val="tx2"/>
                </a:solidFill>
                <a:latin typeface="Candara" pitchFamily="34" charset="0"/>
                <a:ea typeface="Times New Roman" pitchFamily="18" charset="0"/>
                <a:cs typeface="Arial" charset="0"/>
              </a:rPr>
              <a:t> </a:t>
            </a:r>
            <a:r>
              <a:rPr lang="pl-PL" sz="1400" b="1" dirty="0">
                <a:solidFill>
                  <a:schemeClr val="tx2"/>
                </a:solidFill>
                <a:latin typeface="Candara" pitchFamily="34" charset="0"/>
                <a:ea typeface="Times New Roman" pitchFamily="18" charset="0"/>
                <a:cs typeface="Arial" charset="0"/>
              </a:rPr>
              <a:t>&gt;</a:t>
            </a:r>
            <a:r>
              <a:rPr lang="pl-PL" sz="1400" dirty="0">
                <a:solidFill>
                  <a:schemeClr val="tx2"/>
                </a:solidFill>
                <a:latin typeface="Candara" pitchFamily="34" charset="0"/>
                <a:ea typeface="Times New Roman" pitchFamily="18" charset="0"/>
                <a:cs typeface="Arial" charset="0"/>
              </a:rPr>
              <a:t> </a:t>
            </a:r>
            <a:r>
              <a:rPr lang="pl-PL" sz="1400" b="1" dirty="0" err="1">
                <a:solidFill>
                  <a:schemeClr val="accent3"/>
                </a:solidFill>
                <a:latin typeface="Candara" pitchFamily="34" charset="0"/>
                <a:ea typeface="Times New Roman" pitchFamily="18" charset="0"/>
                <a:cs typeface="Arial" charset="0"/>
              </a:rPr>
              <a:t>Multiform</a:t>
            </a:r>
            <a:r>
              <a:rPr lang="pl-PL" sz="1400" b="1" dirty="0">
                <a:solidFill>
                  <a:schemeClr val="accent3"/>
                </a:solidFill>
                <a:latin typeface="Candara" pitchFamily="34" charset="0"/>
                <a:ea typeface="Times New Roman" pitchFamily="18" charset="0"/>
                <a:cs typeface="Arial" charset="0"/>
              </a:rPr>
              <a:t> Dariusz Krywult  </a:t>
            </a:r>
            <a:r>
              <a:rPr lang="pl-PL" sz="1400" dirty="0">
                <a:latin typeface="Candara" pitchFamily="34" charset="0"/>
                <a:ea typeface="Times New Roman" pitchFamily="18" charset="0"/>
                <a:cs typeface="Arial" charset="0"/>
              </a:rPr>
              <a:t>– </a:t>
            </a:r>
            <a:r>
              <a:rPr lang="en-US" sz="1400" dirty="0">
                <a:latin typeface="Candara" pitchFamily="34" charset="0"/>
                <a:ea typeface="Times New Roman" pitchFamily="18" charset="0"/>
                <a:cs typeface="Arial" charset="0"/>
              </a:rPr>
              <a:t>company from the automotive and </a:t>
            </a:r>
            <a:r>
              <a:rPr lang="pl-PL" sz="1400" dirty="0" err="1">
                <a:latin typeface="Candara" pitchFamily="34" charset="0"/>
                <a:ea typeface="Times New Roman" pitchFamily="18" charset="0"/>
                <a:cs typeface="Arial" charset="0"/>
              </a:rPr>
              <a:t>construction</a:t>
            </a:r>
            <a:endParaRPr lang="pl-PL" sz="1400" dirty="0">
              <a:latin typeface="Candara" pitchFamily="34" charset="0"/>
              <a:ea typeface="Times New Roman" pitchFamily="18" charset="0"/>
              <a:cs typeface="Arial" charset="0"/>
            </a:endParaRPr>
          </a:p>
          <a:p>
            <a:pPr algn="just" eaLnBrk="0" hangingPunct="0">
              <a:defRPr/>
            </a:pPr>
            <a:r>
              <a:rPr lang="pl-PL" sz="1400" dirty="0">
                <a:solidFill>
                  <a:schemeClr val="tx2"/>
                </a:solidFill>
                <a:latin typeface="Candara" pitchFamily="34" charset="0"/>
                <a:ea typeface="Times New Roman" pitchFamily="18" charset="0"/>
                <a:cs typeface="Arial" charset="0"/>
              </a:rPr>
              <a:t>                                                               </a:t>
            </a:r>
            <a:r>
              <a:rPr lang="pl-PL" sz="1400" dirty="0" err="1">
                <a:latin typeface="Candara" pitchFamily="34" charset="0"/>
                <a:ea typeface="Times New Roman" pitchFamily="18" charset="0"/>
                <a:cs typeface="Arial" charset="0"/>
              </a:rPr>
              <a:t>sector</a:t>
            </a:r>
            <a:endParaRPr lang="pl-PL" sz="1400" dirty="0">
              <a:latin typeface="Candara" pitchFamily="34" charset="0"/>
              <a:ea typeface="Times New Roman" pitchFamily="18" charset="0"/>
              <a:cs typeface="Arial" charset="0"/>
            </a:endParaRPr>
          </a:p>
          <a:p>
            <a:pPr algn="just" eaLnBrk="0" hangingPunct="0">
              <a:defRPr/>
            </a:pPr>
            <a:r>
              <a:rPr lang="pl-PL" sz="1400" b="1" dirty="0">
                <a:solidFill>
                  <a:schemeClr val="tx2"/>
                </a:solidFill>
                <a:latin typeface="Candara" pitchFamily="34" charset="0"/>
                <a:ea typeface="Times New Roman" pitchFamily="18" charset="0"/>
                <a:cs typeface="Arial" charset="0"/>
              </a:rPr>
              <a:t> &gt; </a:t>
            </a:r>
            <a:r>
              <a:rPr lang="pl-PL" sz="1400" b="1" dirty="0">
                <a:solidFill>
                  <a:schemeClr val="accent3"/>
                </a:solidFill>
                <a:latin typeface="Candara" pitchFamily="34" charset="0"/>
                <a:ea typeface="Times New Roman" pitchFamily="18" charset="0"/>
                <a:cs typeface="Arial" charset="0"/>
              </a:rPr>
              <a:t>Beskid Technology </a:t>
            </a:r>
            <a:r>
              <a:rPr lang="pl-PL" sz="1400" b="1" dirty="0" err="1">
                <a:solidFill>
                  <a:schemeClr val="accent3"/>
                </a:solidFill>
                <a:latin typeface="Candara" pitchFamily="34" charset="0"/>
                <a:ea typeface="Times New Roman" pitchFamily="18" charset="0"/>
                <a:cs typeface="Arial" charset="0"/>
              </a:rPr>
              <a:t>Incubator</a:t>
            </a:r>
            <a:endParaRPr lang="pl-PL" sz="1400" dirty="0">
              <a:solidFill>
                <a:schemeClr val="accent3"/>
              </a:solidFill>
              <a:ea typeface="Times New Roman" pitchFamily="18" charset="0"/>
              <a:cs typeface="Arial" charset="0"/>
            </a:endParaRPr>
          </a:p>
        </p:txBody>
      </p:sp>
      <p:pic>
        <p:nvPicPr>
          <p:cNvPr id="7" name="Obraz 10"/>
          <p:cNvPicPr>
            <a:picLocks noChangeAspect="1" noChangeArrowheads="1"/>
          </p:cNvPicPr>
          <p:nvPr/>
        </p:nvPicPr>
        <p:blipFill>
          <a:blip r:embed="rId4" cstate="print"/>
          <a:srcRect l="17075" t="19818" r="57332" b="71298"/>
          <a:stretch>
            <a:fillRect/>
          </a:stretch>
        </p:blipFill>
        <p:spPr bwMode="auto">
          <a:xfrm>
            <a:off x="7332116" y="4032448"/>
            <a:ext cx="16922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6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5455493"/>
            <a:ext cx="1716087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multiform - 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938" y="6232227"/>
            <a:ext cx="17764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http://silleo.pl/wp-content/uploads/2015/02/hutchinson.png"/>
          <p:cNvPicPr>
            <a:picLocks noChangeAspect="1" noChangeArrowheads="1"/>
          </p:cNvPicPr>
          <p:nvPr/>
        </p:nvPicPr>
        <p:blipFill>
          <a:blip r:embed="rId7" cstate="print"/>
          <a:srcRect t="8880" b="13897"/>
          <a:stretch>
            <a:fillRect/>
          </a:stretch>
        </p:blipFill>
        <p:spPr bwMode="auto">
          <a:xfrm>
            <a:off x="5508104" y="6021288"/>
            <a:ext cx="1715269" cy="576064"/>
          </a:xfrm>
          <a:prstGeom prst="rect">
            <a:avLst/>
          </a:prstGeom>
          <a:noFill/>
        </p:spPr>
      </p:pic>
      <p:pic>
        <p:nvPicPr>
          <p:cNvPr id="25602" name="Picture 2" descr="http://energyteam.pl/grafika/uzytkownicy/tiautomotiv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32711" y="4752528"/>
            <a:ext cx="1428750" cy="54292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PP_tlo_b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cxnSp>
        <p:nvCxnSpPr>
          <p:cNvPr id="11" name="Łącznik prosty 10"/>
          <p:cNvCxnSpPr/>
          <p:nvPr/>
        </p:nvCxnSpPr>
        <p:spPr>
          <a:xfrm>
            <a:off x="899592" y="764704"/>
            <a:ext cx="6840760" cy="0"/>
          </a:xfrm>
          <a:prstGeom prst="line">
            <a:avLst/>
          </a:prstGeom>
          <a:ln w="28575">
            <a:solidFill>
              <a:srgbClr val="FF99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2" name="Picture 1" descr="C:\Documents and Settings\oleksiuks\Pulpit\BB_logo.jpg"/>
          <p:cNvPicPr>
            <a:picLocks noChangeAspect="1" noChangeArrowheads="1"/>
          </p:cNvPicPr>
          <p:nvPr/>
        </p:nvPicPr>
        <p:blipFill>
          <a:blip r:embed="rId3" cstate="print"/>
          <a:srcRect l="15350" t="18115" r="14563" b="18115"/>
          <a:stretch>
            <a:fillRect/>
          </a:stretch>
        </p:blipFill>
        <p:spPr bwMode="auto">
          <a:xfrm>
            <a:off x="7920880" y="44624"/>
            <a:ext cx="1115616" cy="777170"/>
          </a:xfrm>
          <a:prstGeom prst="rect">
            <a:avLst/>
          </a:prstGeom>
          <a:noFill/>
        </p:spPr>
      </p:pic>
      <p:sp>
        <p:nvSpPr>
          <p:cNvPr id="6" name="Prostokąt 5"/>
          <p:cNvSpPr/>
          <p:nvPr/>
        </p:nvSpPr>
        <p:spPr>
          <a:xfrm>
            <a:off x="827584" y="44624"/>
            <a:ext cx="78843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i="1" dirty="0" err="1">
                <a:latin typeface="Candara" pitchFamily="34" charset="0"/>
              </a:rPr>
              <a:t>Industrial</a:t>
            </a:r>
            <a:r>
              <a:rPr lang="pl-PL" sz="2000" b="1" i="1" dirty="0">
                <a:latin typeface="Candara" pitchFamily="34" charset="0"/>
              </a:rPr>
              <a:t> and Technology Park, </a:t>
            </a:r>
            <a:br>
              <a:rPr lang="pl-PL" sz="2000" b="1" i="1" dirty="0">
                <a:latin typeface="Candara" pitchFamily="34" charset="0"/>
              </a:rPr>
            </a:br>
            <a:r>
              <a:rPr lang="pl-PL" sz="2000" b="1" i="1" dirty="0">
                <a:latin typeface="Candara" pitchFamily="34" charset="0"/>
              </a:rPr>
              <a:t>Beskid Technology </a:t>
            </a:r>
            <a:r>
              <a:rPr lang="pl-PL" sz="2000" b="1" i="1" dirty="0" err="1">
                <a:latin typeface="Candara" pitchFamily="34" charset="0"/>
              </a:rPr>
              <a:t>Incubator</a:t>
            </a:r>
            <a:endParaRPr lang="pl-PL" sz="2000" b="1" i="1" dirty="0">
              <a:latin typeface="Candara" pitchFamily="34" charset="0"/>
            </a:endParaRPr>
          </a:p>
          <a:p>
            <a:endParaRPr lang="pl-PL" sz="2000" b="1" dirty="0">
              <a:latin typeface="Candara" pitchFamily="34" charset="0"/>
            </a:endParaRPr>
          </a:p>
        </p:txBody>
      </p:sp>
      <p:sp>
        <p:nvSpPr>
          <p:cNvPr id="5" name="pole tekstowe 6"/>
          <p:cNvSpPr txBox="1">
            <a:spLocks noChangeArrowheads="1"/>
          </p:cNvSpPr>
          <p:nvPr/>
        </p:nvSpPr>
        <p:spPr bwMode="auto">
          <a:xfrm>
            <a:off x="827584" y="1036474"/>
            <a:ext cx="835292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defRPr/>
            </a:pPr>
            <a:endParaRPr lang="pl-PL" sz="1400" dirty="0">
              <a:solidFill>
                <a:schemeClr val="tx2"/>
              </a:solidFill>
              <a:latin typeface="Candara" pitchFamily="34" charset="0"/>
              <a:ea typeface="Times New Roman" pitchFamily="18" charset="0"/>
              <a:cs typeface="Arial" charset="0"/>
            </a:endParaRPr>
          </a:p>
          <a:p>
            <a:pPr>
              <a:defRPr/>
            </a:pPr>
            <a:r>
              <a:rPr lang="pl-PL" sz="1400" b="1" dirty="0">
                <a:solidFill>
                  <a:schemeClr val="accent3"/>
                </a:solidFill>
                <a:latin typeface="Candara" pitchFamily="34" charset="0"/>
              </a:rPr>
              <a:t>Beskid Technology </a:t>
            </a:r>
            <a:r>
              <a:rPr lang="pl-PL" sz="1400" b="1" dirty="0" err="1">
                <a:solidFill>
                  <a:schemeClr val="accent3"/>
                </a:solidFill>
                <a:latin typeface="Candara" pitchFamily="34" charset="0"/>
              </a:rPr>
              <a:t>Incubator</a:t>
            </a:r>
            <a:r>
              <a:rPr lang="pl-PL" sz="1400" b="1" dirty="0">
                <a:solidFill>
                  <a:schemeClr val="accent3"/>
                </a:solidFill>
                <a:latin typeface="Candara" pitchFamily="34" charset="0"/>
              </a:rPr>
              <a:t> (BTI)</a:t>
            </a:r>
          </a:p>
          <a:p>
            <a:pPr>
              <a:defRPr/>
            </a:pPr>
            <a:endParaRPr lang="pl-PL" sz="1400" b="1" dirty="0">
              <a:solidFill>
                <a:schemeClr val="accent4"/>
              </a:solidFill>
              <a:latin typeface="Candara" pitchFamily="34" charset="0"/>
            </a:endParaRPr>
          </a:p>
          <a:p>
            <a:pPr>
              <a:defRPr/>
            </a:pPr>
            <a:r>
              <a:rPr lang="en-US" sz="1400" dirty="0">
                <a:latin typeface="Candara" pitchFamily="34" charset="0"/>
              </a:rPr>
              <a:t>BTI is situated in the Industrial and Technology Park and was created </a:t>
            </a:r>
            <a:r>
              <a:rPr lang="pl-PL" sz="1400" dirty="0" err="1">
                <a:latin typeface="Candara" pitchFamily="34" charset="0"/>
              </a:rPr>
              <a:t>thanks</a:t>
            </a:r>
            <a:r>
              <a:rPr lang="en-US" sz="1400" dirty="0">
                <a:latin typeface="Candara" pitchFamily="34" charset="0"/>
              </a:rPr>
              <a:t> to the cooperation of:  Regional Development Agency, City Hall of </a:t>
            </a:r>
            <a:r>
              <a:rPr lang="en-US" sz="1400" dirty="0" err="1">
                <a:latin typeface="Candara" pitchFamily="34" charset="0"/>
              </a:rPr>
              <a:t>Bielsko-Biała</a:t>
            </a:r>
            <a:r>
              <a:rPr lang="en-US" sz="1400" dirty="0">
                <a:latin typeface="Candara" pitchFamily="34" charset="0"/>
              </a:rPr>
              <a:t> and The University of </a:t>
            </a:r>
            <a:r>
              <a:rPr lang="en-US" sz="1400" dirty="0" err="1">
                <a:latin typeface="Candara" pitchFamily="34" charset="0"/>
              </a:rPr>
              <a:t>Bielsko-Biała</a:t>
            </a:r>
            <a:r>
              <a:rPr lang="en-US" sz="1400" dirty="0">
                <a:latin typeface="Candara" pitchFamily="34" charset="0"/>
              </a:rPr>
              <a:t>.</a:t>
            </a:r>
          </a:p>
          <a:p>
            <a:pPr>
              <a:defRPr/>
            </a:pPr>
            <a:endParaRPr lang="pl-PL" sz="1400" dirty="0">
              <a:latin typeface="Candara" pitchFamily="34" charset="0"/>
            </a:endParaRPr>
          </a:p>
        </p:txBody>
      </p:sp>
      <p:pic>
        <p:nvPicPr>
          <p:cNvPr id="25601" name="Picture 1" descr="H:\RG\RGI\Piotr\20. Zdjęcia\Beskidzki Inkubator Technologiczny znajdujący sie na terenie Parku Przemysłowo-Technologiczne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6" y="2627724"/>
            <a:ext cx="3781061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Prostokąt 7"/>
          <p:cNvSpPr/>
          <p:nvPr/>
        </p:nvSpPr>
        <p:spPr>
          <a:xfrm>
            <a:off x="827584" y="2609382"/>
            <a:ext cx="35283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latin typeface="Candara" pitchFamily="34" charset="0"/>
              </a:rPr>
              <a:t>The </a:t>
            </a:r>
            <a:r>
              <a:rPr lang="en-US" sz="1400" dirty="0" err="1">
                <a:latin typeface="Candara" pitchFamily="34" charset="0"/>
              </a:rPr>
              <a:t>Beskid</a:t>
            </a:r>
            <a:r>
              <a:rPr lang="pl-PL" sz="1400" dirty="0">
                <a:latin typeface="Candara" pitchFamily="34" charset="0"/>
              </a:rPr>
              <a:t> </a:t>
            </a:r>
            <a:r>
              <a:rPr lang="en-US" sz="1400" dirty="0">
                <a:latin typeface="Candara" pitchFamily="34" charset="0"/>
              </a:rPr>
              <a:t>Technology</a:t>
            </a:r>
            <a:r>
              <a:rPr lang="pl-PL" sz="1400" dirty="0">
                <a:latin typeface="Candara" pitchFamily="34" charset="0"/>
              </a:rPr>
              <a:t> </a:t>
            </a:r>
            <a:r>
              <a:rPr lang="en-US" sz="1400" dirty="0">
                <a:latin typeface="Candara" pitchFamily="34" charset="0"/>
              </a:rPr>
              <a:t>Incubator </a:t>
            </a:r>
            <a:r>
              <a:rPr lang="pl-PL" sz="1400" dirty="0" err="1">
                <a:latin typeface="Candara" pitchFamily="34" charset="0"/>
              </a:rPr>
              <a:t>aims</a:t>
            </a:r>
            <a:r>
              <a:rPr lang="en-US" sz="1400" dirty="0">
                <a:latin typeface="Candara" pitchFamily="34" charset="0"/>
              </a:rPr>
              <a:t> to: </a:t>
            </a:r>
          </a:p>
          <a:p>
            <a:pPr indent="273050">
              <a:buFont typeface="Arial" pitchFamily="34" charset="0"/>
              <a:buChar char="•"/>
              <a:defRPr/>
            </a:pPr>
            <a:r>
              <a:rPr lang="en-US" sz="1400" dirty="0">
                <a:latin typeface="Candara" pitchFamily="34" charset="0"/>
              </a:rPr>
              <a:t>promote the setting up of new technology-based companies, </a:t>
            </a:r>
            <a:endParaRPr lang="pl-PL" sz="1400" dirty="0">
              <a:latin typeface="Candara" pitchFamily="34" charset="0"/>
            </a:endParaRPr>
          </a:p>
          <a:p>
            <a:pPr indent="273050">
              <a:buFont typeface="Arial" pitchFamily="34" charset="0"/>
              <a:buChar char="•"/>
              <a:defRPr/>
            </a:pPr>
            <a:r>
              <a:rPr lang="en-US" sz="1400" dirty="0">
                <a:latin typeface="Candara" pitchFamily="34" charset="0"/>
              </a:rPr>
              <a:t>create optimal conditions for the transfer of technology and knowledge from</a:t>
            </a:r>
            <a:r>
              <a:rPr lang="pl-PL" sz="1400" dirty="0">
                <a:latin typeface="Candara" pitchFamily="34" charset="0"/>
              </a:rPr>
              <a:t>  </a:t>
            </a:r>
            <a:r>
              <a:rPr lang="en-US" sz="1400" dirty="0">
                <a:latin typeface="Candara" pitchFamily="34" charset="0"/>
              </a:rPr>
              <a:t>academic </a:t>
            </a:r>
            <a:r>
              <a:rPr lang="en-US" sz="1400" dirty="0" err="1">
                <a:latin typeface="Candara" pitchFamily="34" charset="0"/>
              </a:rPr>
              <a:t>centres</a:t>
            </a:r>
            <a:r>
              <a:rPr lang="pl-PL" sz="1400" dirty="0">
                <a:latin typeface="Candara" pitchFamily="34" charset="0"/>
              </a:rPr>
              <a:t> t</a:t>
            </a:r>
            <a:r>
              <a:rPr lang="en-US" sz="1400" dirty="0">
                <a:latin typeface="Candara" pitchFamily="34" charset="0"/>
              </a:rPr>
              <a:t>o </a:t>
            </a:r>
            <a:r>
              <a:rPr lang="pl-PL" sz="1400" dirty="0">
                <a:latin typeface="Candara" pitchFamily="34" charset="0"/>
              </a:rPr>
              <a:t> </a:t>
            </a:r>
            <a:r>
              <a:rPr lang="en-US" sz="1400" dirty="0">
                <a:latin typeface="Candara" pitchFamily="34" charset="0"/>
              </a:rPr>
              <a:t>companies,</a:t>
            </a:r>
            <a:endParaRPr lang="pl-PL" sz="1400" dirty="0">
              <a:latin typeface="Candara" pitchFamily="34" charset="0"/>
            </a:endParaRPr>
          </a:p>
          <a:p>
            <a:pPr indent="273050">
              <a:buFont typeface="Arial" pitchFamily="34" charset="0"/>
              <a:buChar char="•"/>
              <a:defRPr/>
            </a:pPr>
            <a:r>
              <a:rPr lang="en-US" sz="1400" dirty="0">
                <a:latin typeface="Candara" pitchFamily="34" charset="0"/>
              </a:rPr>
              <a:t>provide business consulting and promote companies located in the Incubator</a:t>
            </a:r>
            <a:r>
              <a:rPr lang="en-US" sz="1400" b="1" dirty="0">
                <a:latin typeface="Candara" pitchFamily="34" charset="0"/>
              </a:rPr>
              <a:t>.</a:t>
            </a:r>
            <a:endParaRPr lang="en-US" sz="1400" dirty="0">
              <a:latin typeface="Candara" pitchFamily="34" charset="0"/>
            </a:endParaRPr>
          </a:p>
          <a:p>
            <a:pPr>
              <a:defRPr/>
            </a:pPr>
            <a:endParaRPr lang="pl-PL" sz="1400" dirty="0">
              <a:solidFill>
                <a:schemeClr val="tx2"/>
              </a:solidFill>
              <a:latin typeface="Candara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827584" y="5642084"/>
            <a:ext cx="7632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  <a:buSzPct val="80000"/>
              <a:buFont typeface="Wingdings" pitchFamily="2" charset="2"/>
              <a:buNone/>
              <a:defRPr/>
            </a:pPr>
            <a:r>
              <a:rPr lang="pl-PL" sz="1400" dirty="0">
                <a:latin typeface="Candara" pitchFamily="34" charset="0"/>
              </a:rPr>
              <a:t>T</a:t>
            </a:r>
            <a:r>
              <a:rPr lang="en-US" sz="1400" dirty="0">
                <a:latin typeface="Candara" pitchFamily="34" charset="0"/>
              </a:rPr>
              <a:t>he Technology Transfer Center</a:t>
            </a:r>
            <a:r>
              <a:rPr lang="pl-PL" sz="1400" dirty="0">
                <a:latin typeface="Candara" pitchFamily="34" charset="0"/>
              </a:rPr>
              <a:t> (as a part of</a:t>
            </a:r>
            <a:r>
              <a:rPr lang="en-US" sz="1400" dirty="0">
                <a:latin typeface="Candara" pitchFamily="34" charset="0"/>
              </a:rPr>
              <a:t> BT</a:t>
            </a:r>
            <a:r>
              <a:rPr lang="pl-PL" sz="1400" dirty="0">
                <a:latin typeface="Candara" pitchFamily="34" charset="0"/>
              </a:rPr>
              <a:t>I)</a:t>
            </a:r>
            <a:r>
              <a:rPr lang="en-US" sz="1400" dirty="0">
                <a:latin typeface="Candara" pitchFamily="34" charset="0"/>
              </a:rPr>
              <a:t> </a:t>
            </a:r>
            <a:r>
              <a:rPr lang="pl-PL" sz="1400" dirty="0" err="1">
                <a:latin typeface="Candara" pitchFamily="34" charset="0"/>
              </a:rPr>
              <a:t>aims</a:t>
            </a:r>
            <a:r>
              <a:rPr lang="en-US" sz="1400" dirty="0">
                <a:latin typeface="Candara" pitchFamily="34" charset="0"/>
              </a:rPr>
              <a:t> to create</a:t>
            </a:r>
            <a:r>
              <a:rPr lang="pl-PL" sz="1400" dirty="0">
                <a:latin typeface="Candara" pitchFamily="34" charset="0"/>
              </a:rPr>
              <a:t> the</a:t>
            </a:r>
            <a:r>
              <a:rPr lang="en-US" sz="1400" dirty="0">
                <a:latin typeface="Candara" pitchFamily="34" charset="0"/>
              </a:rPr>
              <a:t> terms of synergy between</a:t>
            </a:r>
            <a:r>
              <a:rPr lang="pl-PL" sz="1400" dirty="0">
                <a:latin typeface="Candara" pitchFamily="34" charset="0"/>
              </a:rPr>
              <a:t> </a:t>
            </a:r>
            <a:r>
              <a:rPr lang="en-US" sz="1400" dirty="0">
                <a:latin typeface="Candara" pitchFamily="34" charset="0"/>
              </a:rPr>
              <a:t>the worlds of science and business</a:t>
            </a:r>
            <a:r>
              <a:rPr lang="pl-PL" sz="1400" dirty="0">
                <a:latin typeface="Candara" pitchFamily="34" charset="0"/>
              </a:rPr>
              <a:t>.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az 24" descr="PP_tlo_b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cxnSp>
        <p:nvCxnSpPr>
          <p:cNvPr id="23" name="Łącznik prosty 22"/>
          <p:cNvCxnSpPr/>
          <p:nvPr/>
        </p:nvCxnSpPr>
        <p:spPr>
          <a:xfrm>
            <a:off x="899592" y="764704"/>
            <a:ext cx="6840760" cy="0"/>
          </a:xfrm>
          <a:prstGeom prst="line">
            <a:avLst/>
          </a:prstGeom>
          <a:ln w="28575">
            <a:solidFill>
              <a:srgbClr val="FF99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24" name="Picture 1" descr="C:\Documents and Settings\oleksiuks\Pulpit\BB_logo.jpg"/>
          <p:cNvPicPr>
            <a:picLocks noChangeAspect="1" noChangeArrowheads="1"/>
          </p:cNvPicPr>
          <p:nvPr/>
        </p:nvPicPr>
        <p:blipFill>
          <a:blip r:embed="rId3" cstate="print"/>
          <a:srcRect l="15350" t="18115" r="14563" b="18115"/>
          <a:stretch>
            <a:fillRect/>
          </a:stretch>
        </p:blipFill>
        <p:spPr bwMode="auto">
          <a:xfrm>
            <a:off x="7920880" y="44624"/>
            <a:ext cx="1115616" cy="777170"/>
          </a:xfrm>
          <a:prstGeom prst="rect">
            <a:avLst/>
          </a:prstGeom>
          <a:noFill/>
        </p:spPr>
      </p:pic>
      <p:sp>
        <p:nvSpPr>
          <p:cNvPr id="6" name="Prostokąt 5"/>
          <p:cNvSpPr/>
          <p:nvPr/>
        </p:nvSpPr>
        <p:spPr>
          <a:xfrm>
            <a:off x="856225" y="188640"/>
            <a:ext cx="70281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latin typeface="Candara" pitchFamily="34" charset="0"/>
              </a:rPr>
              <a:t>Bielsko-Biała – </a:t>
            </a:r>
            <a:r>
              <a:rPr lang="pl-PL" sz="2800" b="1" dirty="0" err="1">
                <a:latin typeface="Candara" pitchFamily="34" charset="0"/>
              </a:rPr>
              <a:t>industrial</a:t>
            </a:r>
            <a:r>
              <a:rPr lang="pl-PL" sz="2800" b="1" dirty="0">
                <a:latin typeface="Candara" pitchFamily="34" charset="0"/>
              </a:rPr>
              <a:t> </a:t>
            </a:r>
            <a:r>
              <a:rPr lang="pl-PL" sz="2800" b="1" dirty="0" err="1">
                <a:latin typeface="Candara" pitchFamily="34" charset="0"/>
              </a:rPr>
              <a:t>investments</a:t>
            </a:r>
            <a:endParaRPr lang="pl-PL" sz="2800" b="1" dirty="0">
              <a:latin typeface="Candara" pitchFamily="34" charset="0"/>
            </a:endParaRPr>
          </a:p>
        </p:txBody>
      </p:sp>
      <p:sp>
        <p:nvSpPr>
          <p:cNvPr id="7" name="pole tekstowe 6"/>
          <p:cNvSpPr txBox="1">
            <a:spLocks noChangeArrowheads="1"/>
          </p:cNvSpPr>
          <p:nvPr/>
        </p:nvSpPr>
        <p:spPr bwMode="auto">
          <a:xfrm>
            <a:off x="899592" y="908721"/>
            <a:ext cx="7560840" cy="554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912813"/>
            <a:r>
              <a:rPr lang="en-US" sz="1400" dirty="0">
                <a:latin typeface="Candara" pitchFamily="34" charset="0"/>
              </a:rPr>
              <a:t>Due to the excellent location, good economic climate and investment policy in the city, </a:t>
            </a:r>
            <a:br>
              <a:rPr lang="en-US" sz="1400" dirty="0">
                <a:latin typeface="Candara" pitchFamily="34" charset="0"/>
              </a:rPr>
            </a:br>
            <a:r>
              <a:rPr lang="en-US" sz="1400" dirty="0">
                <a:latin typeface="Candara" pitchFamily="34" charset="0"/>
              </a:rPr>
              <a:t>many foreign companies decided to invest in </a:t>
            </a:r>
            <a:r>
              <a:rPr lang="en-US" sz="1400" dirty="0" err="1">
                <a:latin typeface="Candara" pitchFamily="34" charset="0"/>
              </a:rPr>
              <a:t>Bielsko-Biała</a:t>
            </a:r>
            <a:endParaRPr lang="pl-PL" sz="1400" dirty="0">
              <a:latin typeface="Candara" pitchFamily="34" charset="0"/>
            </a:endParaRPr>
          </a:p>
          <a:p>
            <a:pPr algn="just" defTabSz="912813"/>
            <a:endParaRPr lang="pl-PL" sz="1400" dirty="0">
              <a:latin typeface="Candara" pitchFamily="34" charset="0"/>
            </a:endParaRPr>
          </a:p>
          <a:p>
            <a:pPr defTabSz="912813"/>
            <a:r>
              <a:rPr lang="en-US" sz="1400" dirty="0">
                <a:latin typeface="Candara" pitchFamily="34" charset="0"/>
              </a:rPr>
              <a:t>The most important of them are:</a:t>
            </a:r>
          </a:p>
          <a:p>
            <a:pPr defTabSz="912813"/>
            <a:endParaRPr lang="pl-PL" sz="1600" dirty="0">
              <a:latin typeface="Candara" pitchFamily="34" charset="0"/>
            </a:endParaRPr>
          </a:p>
          <a:p>
            <a:pPr defTabSz="912813">
              <a:lnSpc>
                <a:spcPct val="80000"/>
              </a:lnSpc>
              <a:buClr>
                <a:srgbClr val="FF3300"/>
              </a:buClr>
            </a:pPr>
            <a:r>
              <a:rPr lang="pl-PL" sz="1400" dirty="0">
                <a:latin typeface="Candara" pitchFamily="34" charset="0"/>
              </a:rPr>
              <a:t>FCA Poland S.A.			</a:t>
            </a:r>
          </a:p>
          <a:p>
            <a:pPr defTabSz="912813">
              <a:lnSpc>
                <a:spcPct val="80000"/>
              </a:lnSpc>
              <a:buClr>
                <a:srgbClr val="FF3300"/>
              </a:buClr>
            </a:pPr>
            <a:endParaRPr lang="pl-PL" sz="1400" dirty="0">
              <a:latin typeface="Candara" pitchFamily="34" charset="0"/>
            </a:endParaRPr>
          </a:p>
          <a:p>
            <a:pPr defTabSz="912813">
              <a:lnSpc>
                <a:spcPct val="80000"/>
              </a:lnSpc>
              <a:buClr>
                <a:srgbClr val="FF3300"/>
              </a:buClr>
            </a:pPr>
            <a:r>
              <a:rPr lang="pl-PL" sz="1400" dirty="0">
                <a:latin typeface="Candara" pitchFamily="34" charset="0"/>
              </a:rPr>
              <a:t>FCA Powertrain Poland Sp. z o.o.</a:t>
            </a:r>
          </a:p>
          <a:p>
            <a:pPr defTabSz="912813">
              <a:lnSpc>
                <a:spcPct val="80000"/>
              </a:lnSpc>
              <a:buClr>
                <a:srgbClr val="FF3300"/>
              </a:buClr>
            </a:pPr>
            <a:endParaRPr lang="pl-PL" sz="1400" dirty="0">
              <a:latin typeface="Candara" pitchFamily="34" charset="0"/>
            </a:endParaRPr>
          </a:p>
          <a:p>
            <a:pPr defTabSz="912813">
              <a:lnSpc>
                <a:spcPct val="80000"/>
              </a:lnSpc>
              <a:buClr>
                <a:srgbClr val="FF3300"/>
              </a:buClr>
            </a:pPr>
            <a:r>
              <a:rPr lang="pl-PL" sz="1400" dirty="0" err="1">
                <a:latin typeface="Candara" pitchFamily="34" charset="0"/>
              </a:rPr>
              <a:t>Nemak</a:t>
            </a:r>
            <a:r>
              <a:rPr lang="pl-PL" sz="1400" dirty="0">
                <a:latin typeface="Candara" pitchFamily="34" charset="0"/>
              </a:rPr>
              <a:t> Poland Sp. z o.o.</a:t>
            </a:r>
          </a:p>
          <a:p>
            <a:pPr defTabSz="912813">
              <a:lnSpc>
                <a:spcPct val="80000"/>
              </a:lnSpc>
              <a:buClr>
                <a:srgbClr val="FF3300"/>
              </a:buClr>
            </a:pPr>
            <a:endParaRPr lang="pl-PL" sz="1400" dirty="0">
              <a:latin typeface="Candara" pitchFamily="34" charset="0"/>
            </a:endParaRPr>
          </a:p>
          <a:p>
            <a:pPr defTabSz="912813" fontAlgn="ctr">
              <a:lnSpc>
                <a:spcPct val="80000"/>
              </a:lnSpc>
              <a:buClr>
                <a:srgbClr val="FF3300"/>
              </a:buClr>
            </a:pPr>
            <a:r>
              <a:rPr lang="pl-PL" sz="1400" dirty="0">
                <a:latin typeface="Candara" pitchFamily="34" charset="0"/>
                <a:cs typeface="Times New Roman" pitchFamily="18" charset="0"/>
              </a:rPr>
              <a:t>E</a:t>
            </a:r>
            <a:r>
              <a:rPr lang="pl-PL" sz="1400" dirty="0">
                <a:latin typeface="Candara" pitchFamily="34" charset="0"/>
              </a:rPr>
              <a:t>aton Automotive Systems Sp. z o</a:t>
            </a:r>
            <a:r>
              <a:rPr lang="pl-PL" sz="1400" dirty="0">
                <a:latin typeface="Candara" pitchFamily="34" charset="0"/>
                <a:cs typeface="Times New Roman" pitchFamily="18" charset="0"/>
              </a:rPr>
              <a:t>.</a:t>
            </a:r>
            <a:r>
              <a:rPr lang="pl-PL" sz="1400" dirty="0">
                <a:latin typeface="Candara" pitchFamily="34" charset="0"/>
              </a:rPr>
              <a:t>o.</a:t>
            </a:r>
          </a:p>
          <a:p>
            <a:pPr defTabSz="912813" fontAlgn="ctr">
              <a:lnSpc>
                <a:spcPct val="80000"/>
              </a:lnSpc>
              <a:buClr>
                <a:srgbClr val="FF3300"/>
              </a:buClr>
              <a:buFontTx/>
              <a:buChar char="•"/>
            </a:pPr>
            <a:endParaRPr lang="pl-PL" sz="1400" dirty="0">
              <a:latin typeface="Candara" pitchFamily="34" charset="0"/>
            </a:endParaRPr>
          </a:p>
          <a:p>
            <a:pPr defTabSz="912813" fontAlgn="ctr">
              <a:lnSpc>
                <a:spcPct val="80000"/>
              </a:lnSpc>
              <a:buClr>
                <a:srgbClr val="FF3300"/>
              </a:buClr>
            </a:pPr>
            <a:r>
              <a:rPr lang="pl-PL" sz="1400" dirty="0" err="1">
                <a:latin typeface="Candara" pitchFamily="34" charset="0"/>
              </a:rPr>
              <a:t>Bulten</a:t>
            </a:r>
            <a:r>
              <a:rPr lang="pl-PL" sz="1400" dirty="0">
                <a:latin typeface="Candara" pitchFamily="34" charset="0"/>
              </a:rPr>
              <a:t> Polska S.A.</a:t>
            </a:r>
          </a:p>
          <a:p>
            <a:pPr defTabSz="912813" fontAlgn="ctr">
              <a:lnSpc>
                <a:spcPct val="80000"/>
              </a:lnSpc>
              <a:buClr>
                <a:srgbClr val="FF3300"/>
              </a:buClr>
              <a:buFontTx/>
              <a:buChar char="•"/>
            </a:pPr>
            <a:endParaRPr lang="pl-PL" sz="1400" dirty="0">
              <a:latin typeface="Candara" pitchFamily="34" charset="0"/>
            </a:endParaRPr>
          </a:p>
          <a:p>
            <a:pPr defTabSz="912813" fontAlgn="ctr">
              <a:lnSpc>
                <a:spcPct val="80000"/>
              </a:lnSpc>
              <a:buClr>
                <a:srgbClr val="FF3300"/>
              </a:buClr>
            </a:pPr>
            <a:r>
              <a:rPr lang="pl-PL" sz="1400" dirty="0">
                <a:latin typeface="Candara" pitchFamily="34" charset="0"/>
              </a:rPr>
              <a:t>Adler Polska Sp. z o.o.</a:t>
            </a:r>
          </a:p>
          <a:p>
            <a:pPr defTabSz="912813" fontAlgn="ctr">
              <a:lnSpc>
                <a:spcPct val="80000"/>
              </a:lnSpc>
              <a:buClr>
                <a:srgbClr val="FF3300"/>
              </a:buClr>
              <a:buFontTx/>
              <a:buChar char="•"/>
            </a:pPr>
            <a:endParaRPr lang="pl-PL" sz="1400" dirty="0">
              <a:latin typeface="Candara" pitchFamily="34" charset="0"/>
            </a:endParaRPr>
          </a:p>
          <a:p>
            <a:pPr defTabSz="912813" fontAlgn="ctr">
              <a:lnSpc>
                <a:spcPct val="80000"/>
              </a:lnSpc>
              <a:buClr>
                <a:srgbClr val="FF3300"/>
              </a:buClr>
            </a:pPr>
            <a:r>
              <a:rPr lang="pl-PL" sz="1400" dirty="0">
                <a:latin typeface="Candara" pitchFamily="34" charset="0"/>
              </a:rPr>
              <a:t>Cooper-Standard Polska Sp. z o.o.</a:t>
            </a:r>
          </a:p>
          <a:p>
            <a:pPr defTabSz="912813" fontAlgn="ctr">
              <a:lnSpc>
                <a:spcPct val="80000"/>
              </a:lnSpc>
              <a:buClr>
                <a:srgbClr val="FF3300"/>
              </a:buClr>
            </a:pPr>
            <a:r>
              <a:rPr lang="pl-PL" sz="1400" dirty="0">
                <a:latin typeface="Candara" pitchFamily="34" charset="0"/>
              </a:rPr>
              <a:t>  </a:t>
            </a:r>
          </a:p>
          <a:p>
            <a:pPr defTabSz="912813">
              <a:lnSpc>
                <a:spcPct val="80000"/>
              </a:lnSpc>
              <a:buClr>
                <a:srgbClr val="FF3300"/>
              </a:buClr>
            </a:pPr>
            <a:r>
              <a:rPr lang="pl-PL" sz="1400" dirty="0">
                <a:latin typeface="Candara" pitchFamily="34" charset="0"/>
              </a:rPr>
              <a:t>GE Power Controls Sp. z o.o.</a:t>
            </a:r>
          </a:p>
          <a:p>
            <a:pPr defTabSz="912813">
              <a:lnSpc>
                <a:spcPct val="80000"/>
              </a:lnSpc>
              <a:buClr>
                <a:srgbClr val="FF3300"/>
              </a:buClr>
              <a:buFontTx/>
              <a:buChar char="•"/>
            </a:pPr>
            <a:endParaRPr lang="pl-PL" sz="1400" dirty="0">
              <a:latin typeface="Candara" pitchFamily="34" charset="0"/>
            </a:endParaRPr>
          </a:p>
          <a:p>
            <a:pPr defTabSz="912813">
              <a:lnSpc>
                <a:spcPct val="80000"/>
              </a:lnSpc>
              <a:buClr>
                <a:srgbClr val="FF3300"/>
              </a:buClr>
            </a:pPr>
            <a:r>
              <a:rPr lang="pl-PL" sz="1400" dirty="0">
                <a:latin typeface="Candara" pitchFamily="34" charset="0"/>
              </a:rPr>
              <a:t>Electropoli-Galwanotechnika Sp. z o.o.</a:t>
            </a:r>
          </a:p>
          <a:p>
            <a:pPr defTabSz="912813">
              <a:lnSpc>
                <a:spcPct val="80000"/>
              </a:lnSpc>
              <a:buClr>
                <a:srgbClr val="FF3300"/>
              </a:buClr>
            </a:pPr>
            <a:endParaRPr lang="pl-PL" sz="1400" dirty="0">
              <a:latin typeface="Candara" pitchFamily="34" charset="0"/>
            </a:endParaRPr>
          </a:p>
          <a:p>
            <a:pPr defTabSz="912813">
              <a:lnSpc>
                <a:spcPct val="80000"/>
              </a:lnSpc>
              <a:buClr>
                <a:srgbClr val="FF3300"/>
              </a:buClr>
            </a:pPr>
            <a:r>
              <a:rPr lang="pl-PL" sz="1400" dirty="0" err="1">
                <a:latin typeface="Candara" pitchFamily="34" charset="0"/>
              </a:rPr>
              <a:t>Avio</a:t>
            </a:r>
            <a:r>
              <a:rPr lang="pl-PL" sz="1400" dirty="0">
                <a:latin typeface="Candara" pitchFamily="34" charset="0"/>
              </a:rPr>
              <a:t> Polska Sp. z o.o.</a:t>
            </a:r>
          </a:p>
          <a:p>
            <a:pPr defTabSz="912813">
              <a:lnSpc>
                <a:spcPct val="80000"/>
              </a:lnSpc>
              <a:buClr>
                <a:srgbClr val="FF3300"/>
              </a:buClr>
            </a:pPr>
            <a:endParaRPr lang="pl-PL" sz="1400" dirty="0">
              <a:latin typeface="Candara" pitchFamily="34" charset="0"/>
            </a:endParaRPr>
          </a:p>
          <a:p>
            <a:pPr defTabSz="912813">
              <a:lnSpc>
                <a:spcPct val="80000"/>
              </a:lnSpc>
              <a:buClr>
                <a:srgbClr val="FF3300"/>
              </a:buClr>
            </a:pPr>
            <a:r>
              <a:rPr lang="pl-PL" sz="1400" dirty="0">
                <a:latin typeface="Candara" pitchFamily="34" charset="0"/>
              </a:rPr>
              <a:t>Hutchinson Poland Sp. z o.o.</a:t>
            </a:r>
          </a:p>
          <a:p>
            <a:pPr defTabSz="912813">
              <a:lnSpc>
                <a:spcPct val="80000"/>
              </a:lnSpc>
              <a:buClr>
                <a:srgbClr val="FF3300"/>
              </a:buClr>
              <a:buFontTx/>
              <a:buChar char="•"/>
            </a:pPr>
            <a:endParaRPr lang="pl-PL" sz="1400" dirty="0">
              <a:latin typeface="Candara" pitchFamily="34" charset="0"/>
            </a:endParaRPr>
          </a:p>
          <a:p>
            <a:pPr defTabSz="912813">
              <a:lnSpc>
                <a:spcPct val="80000"/>
              </a:lnSpc>
              <a:buClr>
                <a:srgbClr val="FF3300"/>
              </a:buClr>
            </a:pPr>
            <a:r>
              <a:rPr lang="pl-PL" sz="1400" dirty="0">
                <a:latin typeface="Candara" pitchFamily="34" charset="0"/>
              </a:rPr>
              <a:t>Philips Lighting Bielsko Sp. z o.o.</a:t>
            </a:r>
          </a:p>
          <a:p>
            <a:pPr defTabSz="912813">
              <a:lnSpc>
                <a:spcPct val="80000"/>
              </a:lnSpc>
              <a:buClr>
                <a:srgbClr val="FF3300"/>
              </a:buClr>
            </a:pPr>
            <a:endParaRPr lang="pl-PL" sz="1400" dirty="0">
              <a:latin typeface="Candara" pitchFamily="34" charset="0"/>
            </a:endParaRPr>
          </a:p>
          <a:p>
            <a:pPr defTabSz="912813">
              <a:lnSpc>
                <a:spcPct val="80000"/>
              </a:lnSpc>
              <a:buClr>
                <a:srgbClr val="FF3300"/>
              </a:buClr>
            </a:pPr>
            <a:r>
              <a:rPr lang="pl-PL" sz="1400" dirty="0">
                <a:latin typeface="Candara" pitchFamily="34" charset="0"/>
              </a:rPr>
              <a:t>TRW</a:t>
            </a:r>
            <a:r>
              <a:rPr lang="pl-PL" sz="1400" b="1" dirty="0">
                <a:latin typeface="Candara" pitchFamily="34" charset="0"/>
                <a:cs typeface="Times New Roman"/>
              </a:rPr>
              <a:t> </a:t>
            </a:r>
            <a:r>
              <a:rPr lang="en-US" sz="1400" dirty="0">
                <a:latin typeface="Candara" pitchFamily="34" charset="0"/>
                <a:ea typeface="Calibri"/>
                <a:cs typeface="Times New Roman"/>
              </a:rPr>
              <a:t>Steering Systems Poland Sp. z </a:t>
            </a:r>
            <a:r>
              <a:rPr lang="en-US" sz="1400" dirty="0" err="1">
                <a:latin typeface="Candara" pitchFamily="34" charset="0"/>
                <a:ea typeface="Calibri"/>
                <a:cs typeface="Times New Roman"/>
              </a:rPr>
              <a:t>o.o</a:t>
            </a:r>
            <a:r>
              <a:rPr lang="en-US" sz="1400" dirty="0">
                <a:latin typeface="Candara" pitchFamily="34" charset="0"/>
                <a:ea typeface="Calibri"/>
                <a:cs typeface="Times New Roman"/>
              </a:rPr>
              <a:t>.</a:t>
            </a:r>
            <a:endParaRPr lang="pl-PL" sz="1400" dirty="0">
              <a:latin typeface="Candara" pitchFamily="34" charset="0"/>
              <a:ea typeface="Calibri"/>
              <a:cs typeface="Times New Roman"/>
            </a:endParaRPr>
          </a:p>
        </p:txBody>
      </p:sp>
      <p:pic>
        <p:nvPicPr>
          <p:cNvPr id="13" name="Picture 1094" descr="http://www.pracuj.pl/_images/employers/Nemak_logo_rdax_150x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5652" y="2954201"/>
            <a:ext cx="1498476" cy="618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96" descr="C:\Documents and Settings\Oleksiuk_S\Pulpit\head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4221088"/>
            <a:ext cx="1699927" cy="43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078" descr="Philips 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5517232"/>
            <a:ext cx="17145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7" cstate="print"/>
          <a:srcRect t="8902" b="10976"/>
          <a:stretch>
            <a:fillRect/>
          </a:stretch>
        </p:blipFill>
        <p:spPr bwMode="auto">
          <a:xfrm>
            <a:off x="4860032" y="2204864"/>
            <a:ext cx="326757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http://silleo.pl/wp-content/uploads/2015/02/hutchinson.png"/>
          <p:cNvPicPr>
            <a:picLocks noChangeAspect="1" noChangeArrowheads="1"/>
          </p:cNvPicPr>
          <p:nvPr/>
        </p:nvPicPr>
        <p:blipFill>
          <a:blip r:embed="rId8" cstate="print"/>
          <a:srcRect t="8880" b="13897"/>
          <a:stretch>
            <a:fillRect/>
          </a:stretch>
        </p:blipFill>
        <p:spPr bwMode="auto">
          <a:xfrm>
            <a:off x="4139952" y="6093296"/>
            <a:ext cx="1715269" cy="648072"/>
          </a:xfrm>
          <a:prstGeom prst="rect">
            <a:avLst/>
          </a:prstGeom>
          <a:noFill/>
        </p:spPr>
      </p:pic>
      <p:pic>
        <p:nvPicPr>
          <p:cNvPr id="27653" name="Picture 5" descr="http://www.metalowcy-bielsko.pl/uploaded/loga/avio.png"/>
          <p:cNvPicPr>
            <a:picLocks noChangeAspect="1" noChangeArrowheads="1"/>
          </p:cNvPicPr>
          <p:nvPr/>
        </p:nvPicPr>
        <p:blipFill>
          <a:blip r:embed="rId9" cstate="print"/>
          <a:srcRect t="26619" b="25466"/>
          <a:stretch>
            <a:fillRect/>
          </a:stretch>
        </p:blipFill>
        <p:spPr bwMode="auto">
          <a:xfrm>
            <a:off x="4139952" y="4797152"/>
            <a:ext cx="1693333" cy="576064"/>
          </a:xfrm>
          <a:prstGeom prst="rect">
            <a:avLst/>
          </a:prstGeom>
          <a:noFill/>
        </p:spPr>
      </p:pic>
      <p:pic>
        <p:nvPicPr>
          <p:cNvPr id="27655" name="Picture 7" descr="http://www.electropoli.com.pl/gfx/logo-elektropoli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32240" y="5301208"/>
            <a:ext cx="1825749" cy="723818"/>
          </a:xfrm>
          <a:prstGeom prst="rect">
            <a:avLst/>
          </a:prstGeom>
          <a:noFill/>
        </p:spPr>
      </p:pic>
      <p:pic>
        <p:nvPicPr>
          <p:cNvPr id="27657" name="Picture 9" descr="http://www.cooperstandard.com/sites/all/themes/cooper/images/logo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14628" y="3167042"/>
            <a:ext cx="2649860" cy="477982"/>
          </a:xfrm>
          <a:prstGeom prst="rect">
            <a:avLst/>
          </a:prstGeom>
          <a:noFill/>
        </p:spPr>
      </p:pic>
      <p:pic>
        <p:nvPicPr>
          <p:cNvPr id="27659" name="Picture 11" descr="Adler Polska"/>
          <p:cNvPicPr>
            <a:picLocks noChangeAspect="1" noChangeArrowheads="1"/>
          </p:cNvPicPr>
          <p:nvPr/>
        </p:nvPicPr>
        <p:blipFill>
          <a:blip r:embed="rId12" cstate="print">
            <a:lum contrast="-40000"/>
          </a:blip>
          <a:srcRect/>
          <a:stretch>
            <a:fillRect/>
          </a:stretch>
        </p:blipFill>
        <p:spPr bwMode="auto">
          <a:xfrm>
            <a:off x="6804248" y="3836724"/>
            <a:ext cx="1680989" cy="672396"/>
          </a:xfrm>
          <a:prstGeom prst="rect">
            <a:avLst/>
          </a:prstGeom>
          <a:noFill/>
        </p:spPr>
      </p:pic>
      <p:pic>
        <p:nvPicPr>
          <p:cNvPr id="27661" name="Picture 13" descr="Bulten 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139952" y="3725787"/>
            <a:ext cx="1688866" cy="351285"/>
          </a:xfrm>
          <a:prstGeom prst="rect">
            <a:avLst/>
          </a:prstGeom>
          <a:noFill/>
        </p:spPr>
      </p:pic>
      <p:pic>
        <p:nvPicPr>
          <p:cNvPr id="27663" name="Picture 15" descr="Eaton 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879282" y="4653136"/>
            <a:ext cx="1581150" cy="542926"/>
          </a:xfrm>
          <a:prstGeom prst="rect">
            <a:avLst/>
          </a:prstGeom>
          <a:noFill/>
        </p:spPr>
      </p:pic>
      <p:pic>
        <p:nvPicPr>
          <p:cNvPr id="20" name="Picture 2" descr="ZF TRW: centrum techniczne w Bielsku-Bia&amp;lstrok;ej"/>
          <p:cNvPicPr>
            <a:picLocks noChangeAspect="1" noChangeArrowheads="1"/>
          </p:cNvPicPr>
          <p:nvPr/>
        </p:nvPicPr>
        <p:blipFill>
          <a:blip r:embed="rId15" cstate="print"/>
          <a:srcRect l="5292" t="24192" r="4745" b="22587"/>
          <a:stretch>
            <a:fillRect/>
          </a:stretch>
        </p:blipFill>
        <p:spPr bwMode="auto">
          <a:xfrm>
            <a:off x="6948264" y="6136864"/>
            <a:ext cx="1440160" cy="53249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 descr="PP_tlo_b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cxnSp>
        <p:nvCxnSpPr>
          <p:cNvPr id="12" name="Łącznik prosty 11"/>
          <p:cNvCxnSpPr/>
          <p:nvPr/>
        </p:nvCxnSpPr>
        <p:spPr>
          <a:xfrm>
            <a:off x="899592" y="764704"/>
            <a:ext cx="6840760" cy="0"/>
          </a:xfrm>
          <a:prstGeom prst="line">
            <a:avLst/>
          </a:prstGeom>
          <a:ln w="28575">
            <a:solidFill>
              <a:srgbClr val="FF99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3" name="Picture 1" descr="C:\Documents and Settings\oleksiuks\Pulpit\BB_logo.jpg"/>
          <p:cNvPicPr>
            <a:picLocks noChangeAspect="1" noChangeArrowheads="1"/>
          </p:cNvPicPr>
          <p:nvPr/>
        </p:nvPicPr>
        <p:blipFill>
          <a:blip r:embed="rId3" cstate="print"/>
          <a:srcRect l="15350" t="18115" r="14563" b="18115"/>
          <a:stretch>
            <a:fillRect/>
          </a:stretch>
        </p:blipFill>
        <p:spPr bwMode="auto">
          <a:xfrm>
            <a:off x="7920880" y="44624"/>
            <a:ext cx="1115616" cy="777170"/>
          </a:xfrm>
          <a:prstGeom prst="rect">
            <a:avLst/>
          </a:prstGeom>
          <a:noFill/>
        </p:spPr>
      </p:pic>
      <p:sp>
        <p:nvSpPr>
          <p:cNvPr id="7" name="pole tekstowe 6"/>
          <p:cNvSpPr txBox="1">
            <a:spLocks noChangeArrowheads="1"/>
          </p:cNvSpPr>
          <p:nvPr/>
        </p:nvSpPr>
        <p:spPr bwMode="auto">
          <a:xfrm>
            <a:off x="792088" y="1196752"/>
            <a:ext cx="403244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/>
            <a:r>
              <a:rPr lang="sv-SE" sz="1400" b="1" dirty="0">
                <a:latin typeface="Candara" panose="020E0502030303020204" pitchFamily="34" charset="0"/>
              </a:rPr>
              <a:t>GE </a:t>
            </a:r>
            <a:r>
              <a:rPr lang="pl-PL" sz="1400" b="1" dirty="0">
                <a:latin typeface="Candara" panose="020E0502030303020204" pitchFamily="34" charset="0"/>
              </a:rPr>
              <a:t>– </a:t>
            </a:r>
            <a:r>
              <a:rPr lang="en-US" sz="1400" b="1" dirty="0">
                <a:latin typeface="Candara" panose="020E0502030303020204" pitchFamily="34" charset="0"/>
              </a:rPr>
              <a:t>Brilliant Factory and Customer Experience Center </a:t>
            </a:r>
            <a:r>
              <a:rPr lang="sv-SE" sz="1400" b="1" dirty="0">
                <a:latin typeface="Candara" panose="020E0502030303020204" pitchFamily="34" charset="0"/>
              </a:rPr>
              <a:t>in Bielsko-Bia</a:t>
            </a:r>
            <a:r>
              <a:rPr lang="pl-PL" sz="1400" b="1" dirty="0">
                <a:latin typeface="Candara" panose="020E0502030303020204" pitchFamily="34" charset="0"/>
              </a:rPr>
              <a:t>ł</a:t>
            </a:r>
            <a:r>
              <a:rPr lang="sv-SE" sz="1400" b="1" dirty="0">
                <a:latin typeface="Candara" panose="020E0502030303020204" pitchFamily="34" charset="0"/>
              </a:rPr>
              <a:t>a</a:t>
            </a:r>
            <a:r>
              <a:rPr lang="pl-PL" sz="1400" b="1" dirty="0">
                <a:latin typeface="Candara" panose="020E0502030303020204" pitchFamily="34" charset="0"/>
              </a:rPr>
              <a:t>.</a:t>
            </a:r>
          </a:p>
          <a:p>
            <a:pPr defTabSz="912813"/>
            <a:r>
              <a:rPr lang="pl-PL" sz="1400" b="1" dirty="0">
                <a:latin typeface="Candara" panose="020E0502030303020204" pitchFamily="34" charset="0"/>
              </a:rPr>
              <a:t> </a:t>
            </a:r>
          </a:p>
        </p:txBody>
      </p:sp>
      <p:pic>
        <p:nvPicPr>
          <p:cNvPr id="14" name="Picture 1096" descr="C:\Documents and Settings\Oleksiuk_S\Pulpit\head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2648" y="1052736"/>
            <a:ext cx="2843808" cy="722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 descr="Inteligentna fabryka powsta&amp;lstrok;a w Bielsku-Bia&amp;lstrok;ej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753070" y="4460535"/>
            <a:ext cx="3059071" cy="2040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Prostokąt 7"/>
          <p:cNvSpPr/>
          <p:nvPr/>
        </p:nvSpPr>
        <p:spPr>
          <a:xfrm>
            <a:off x="792088" y="1772816"/>
            <a:ext cx="4572000" cy="504753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l-PL" sz="1400" dirty="0">
                <a:latin typeface="Candara" pitchFamily="34" charset="0"/>
              </a:rPr>
              <a:t>W </a:t>
            </a:r>
            <a:r>
              <a:rPr lang="en-US" sz="1400" dirty="0">
                <a:latin typeface="Candara" pitchFamily="34" charset="0"/>
              </a:rPr>
              <a:t>In 2014 General Electric (GE) has started the construction of Brilliant Factory in Bielsko-Biala </a:t>
            </a:r>
            <a:br>
              <a:rPr lang="en-US" sz="1400" dirty="0">
                <a:latin typeface="Candara" pitchFamily="34" charset="0"/>
              </a:rPr>
            </a:br>
            <a:r>
              <a:rPr lang="en-US" sz="1400" dirty="0">
                <a:latin typeface="Candara" pitchFamily="34" charset="0"/>
              </a:rPr>
              <a:t>(45 000 </a:t>
            </a:r>
            <a:r>
              <a:rPr lang="en-US" sz="1400" dirty="0" err="1">
                <a:latin typeface="Candara" pitchFamily="34" charset="0"/>
              </a:rPr>
              <a:t>sq.m</a:t>
            </a:r>
            <a:r>
              <a:rPr lang="en-US" sz="1400" dirty="0">
                <a:latin typeface="Candara" pitchFamily="34" charset="0"/>
              </a:rPr>
              <a:t>, U.S. $ 54 million, </a:t>
            </a:r>
            <a:r>
              <a:rPr lang="en-US" sz="1400" dirty="0" err="1">
                <a:latin typeface="Candara" pitchFamily="34" charset="0"/>
              </a:rPr>
              <a:t>approx</a:t>
            </a:r>
            <a:r>
              <a:rPr lang="en-US" sz="1400" dirty="0">
                <a:latin typeface="Candara" pitchFamily="34" charset="0"/>
              </a:rPr>
              <a:t> 1200 employees).</a:t>
            </a:r>
          </a:p>
          <a:p>
            <a:pPr algn="just"/>
            <a:endParaRPr lang="en-US" sz="1400" dirty="0">
              <a:latin typeface="Candara" pitchFamily="34" charset="0"/>
            </a:endParaRPr>
          </a:p>
          <a:p>
            <a:pPr algn="just"/>
            <a:r>
              <a:rPr lang="en-US" sz="1400" dirty="0">
                <a:latin typeface="Candara" pitchFamily="34" charset="0"/>
              </a:rPr>
              <a:t>GE operates in the local market for 14 years</a:t>
            </a:r>
            <a:r>
              <a:rPr lang="pl-PL" sz="1400" dirty="0">
                <a:latin typeface="Candara" pitchFamily="34" charset="0"/>
              </a:rPr>
              <a:t>. </a:t>
            </a:r>
          </a:p>
          <a:p>
            <a:pPr algn="just"/>
            <a:endParaRPr lang="pl-PL" sz="1400" dirty="0">
              <a:latin typeface="Candara" pitchFamily="34" charset="0"/>
            </a:endParaRPr>
          </a:p>
          <a:p>
            <a:pPr algn="just"/>
            <a:r>
              <a:rPr lang="en-US" sz="1400" dirty="0">
                <a:latin typeface="Candara" pitchFamily="34" charset="0"/>
              </a:rPr>
              <a:t>The new facility include:</a:t>
            </a:r>
          </a:p>
          <a:p>
            <a:pPr algn="just"/>
            <a:r>
              <a:rPr lang="en-US" sz="1400" dirty="0">
                <a:latin typeface="Candara" pitchFamily="34" charset="0"/>
              </a:rPr>
              <a:t>Low-and Medium-Voltage IEC Product Certification Lab for sharing prototypes and design concepts with customers;</a:t>
            </a:r>
          </a:p>
          <a:p>
            <a:pPr algn="just"/>
            <a:r>
              <a:rPr lang="en-US" sz="1400" dirty="0">
                <a:latin typeface="Candara" pitchFamily="34" charset="0"/>
              </a:rPr>
              <a:t>Product Accelerator Lab for rapid prototyping and technology development embracing </a:t>
            </a:r>
            <a:r>
              <a:rPr lang="en-US" sz="1400" dirty="0" err="1">
                <a:latin typeface="Candara" pitchFamily="34" charset="0"/>
              </a:rPr>
              <a:t>FastWorks</a:t>
            </a:r>
            <a:r>
              <a:rPr lang="en-US" sz="1400" dirty="0">
                <a:latin typeface="Candara" pitchFamily="34" charset="0"/>
              </a:rPr>
              <a:t> methodologies;</a:t>
            </a:r>
          </a:p>
          <a:p>
            <a:pPr algn="just"/>
            <a:r>
              <a:rPr lang="en-US" sz="1400" dirty="0">
                <a:latin typeface="Candara" pitchFamily="34" charset="0"/>
              </a:rPr>
              <a:t>Customer and Employee Training Center for continuous learning opportunities, including new product introductions and processes.</a:t>
            </a:r>
          </a:p>
          <a:p>
            <a:pPr algn="just"/>
            <a:r>
              <a:rPr lang="pl-PL" sz="1400" dirty="0">
                <a:latin typeface="Candara" pitchFamily="34" charset="0"/>
              </a:rPr>
              <a:t> </a:t>
            </a:r>
          </a:p>
          <a:p>
            <a:pPr algn="just"/>
            <a:r>
              <a:rPr lang="en-US" sz="1400" dirty="0">
                <a:latin typeface="Candara" pitchFamily="34" charset="0"/>
              </a:rPr>
              <a:t>„(…) this will be the most advanced manufacturing facility that GE’s has around the world, with the most technologically advanced equipment” - said Mark W. </a:t>
            </a:r>
            <a:r>
              <a:rPr lang="en-US" sz="1400" dirty="0" err="1">
                <a:latin typeface="Candara" pitchFamily="34" charset="0"/>
              </a:rPr>
              <a:t>Begor</a:t>
            </a:r>
            <a:r>
              <a:rPr lang="en-US" sz="1400" dirty="0">
                <a:latin typeface="Candara" pitchFamily="34" charset="0"/>
              </a:rPr>
              <a:t>, President and CEO of GE Energy Management.</a:t>
            </a:r>
          </a:p>
          <a:p>
            <a:pPr algn="just"/>
            <a:endParaRPr lang="pl-PL" sz="1400" dirty="0">
              <a:latin typeface="Candara" pitchFamily="34" charset="0"/>
            </a:endParaRPr>
          </a:p>
          <a:p>
            <a:pPr algn="just"/>
            <a:r>
              <a:rPr lang="en-US" sz="1400" dirty="0">
                <a:latin typeface="Candara" pitchFamily="34" charset="0"/>
              </a:rPr>
              <a:t>The grand opening of the new GE’s factory took place on October 24, 2015</a:t>
            </a:r>
            <a:r>
              <a:rPr lang="pl-PL" sz="1400" dirty="0">
                <a:latin typeface="Candara" pitchFamily="34" charset="0"/>
              </a:rPr>
              <a:t>.</a:t>
            </a:r>
          </a:p>
        </p:txBody>
      </p:sp>
      <p:pic>
        <p:nvPicPr>
          <p:cNvPr id="28676" name="Picture 4" descr="http://cdn28.muratorplus.smcloud.net/t/image/thumbnails/78020/fabryka_ge_energy_management_800x0_rozmiar-niestandardowy.jpg"/>
          <p:cNvPicPr>
            <a:picLocks noChangeAspect="1" noChangeArrowheads="1"/>
          </p:cNvPicPr>
          <p:nvPr/>
        </p:nvPicPr>
        <p:blipFill>
          <a:blip r:embed="rId7" cstate="print">
            <a:lum bright="10000" contrast="10000"/>
          </a:blip>
          <a:srcRect l="11340" t="40278" r="2666"/>
          <a:stretch>
            <a:fillRect/>
          </a:stretch>
        </p:blipFill>
        <p:spPr bwMode="auto">
          <a:xfrm>
            <a:off x="5560022" y="2202759"/>
            <a:ext cx="3404466" cy="1442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Prostokąt 10"/>
          <p:cNvSpPr/>
          <p:nvPr/>
        </p:nvSpPr>
        <p:spPr>
          <a:xfrm>
            <a:off x="856225" y="188640"/>
            <a:ext cx="70281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latin typeface="Candara" pitchFamily="34" charset="0"/>
              </a:rPr>
              <a:t>Bielsko-Biała – </a:t>
            </a:r>
            <a:r>
              <a:rPr lang="pl-PL" sz="2800" b="1" dirty="0" err="1">
                <a:latin typeface="Candara" pitchFamily="34" charset="0"/>
              </a:rPr>
              <a:t>research</a:t>
            </a:r>
            <a:r>
              <a:rPr lang="pl-PL" sz="2800" b="1" dirty="0">
                <a:latin typeface="Candara" pitchFamily="34" charset="0"/>
              </a:rPr>
              <a:t> and development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PP_tlo_b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cxnSp>
        <p:nvCxnSpPr>
          <p:cNvPr id="14" name="Łącznik prosty 13"/>
          <p:cNvCxnSpPr/>
          <p:nvPr/>
        </p:nvCxnSpPr>
        <p:spPr>
          <a:xfrm>
            <a:off x="899592" y="764704"/>
            <a:ext cx="6840760" cy="0"/>
          </a:xfrm>
          <a:prstGeom prst="line">
            <a:avLst/>
          </a:prstGeom>
          <a:ln w="28575">
            <a:solidFill>
              <a:srgbClr val="FF99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" name="Symbol zastępczy zawartości 2"/>
          <p:cNvSpPr txBox="1">
            <a:spLocks/>
          </p:cNvSpPr>
          <p:nvPr/>
        </p:nvSpPr>
        <p:spPr>
          <a:xfrm>
            <a:off x="827584" y="836712"/>
            <a:ext cx="5328592" cy="576064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lvl="0" indent="-256032" algn="just">
              <a:lnSpc>
                <a:spcPct val="160000"/>
              </a:lnSpc>
              <a:buClr>
                <a:schemeClr val="accent3"/>
              </a:buClr>
              <a:buSzPct val="60000"/>
              <a:defRPr/>
            </a:pPr>
            <a:r>
              <a:rPr lang="en-US" sz="1600" dirty="0" err="1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Bielsko-Biała</a:t>
            </a:r>
            <a:r>
              <a:rPr lang="en-US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 has a population of 17</a:t>
            </a:r>
            <a:r>
              <a:rPr lang="pl-PL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1</a:t>
            </a:r>
            <a:r>
              <a:rPr lang="en-US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 thousands inhabitants  and is situated  in the southern part of the Silesian region. It is</a:t>
            </a:r>
            <a:r>
              <a:rPr lang="pl-PL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also a capital City of</a:t>
            </a:r>
            <a:r>
              <a:rPr lang="en-US" sz="1600" b="1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the</a:t>
            </a:r>
            <a:r>
              <a:rPr lang="en-US" sz="1600" b="1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southern subregion of Silesia</a:t>
            </a:r>
            <a:r>
              <a:rPr lang="pl-PL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n</a:t>
            </a:r>
            <a:r>
              <a:rPr lang="en-US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Voivod</a:t>
            </a:r>
            <a:r>
              <a:rPr lang="pl-PL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e</a:t>
            </a:r>
            <a:r>
              <a:rPr lang="en-US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ship</a:t>
            </a:r>
            <a:r>
              <a:rPr kumimoji="0" lang="pl-PL" sz="19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itchFamily="34" charset="0"/>
                <a:cs typeface="Arial" pitchFamily="34" charset="0"/>
              </a:rPr>
              <a:t>.</a:t>
            </a:r>
          </a:p>
          <a:p>
            <a:pPr marL="0" marR="0" lvl="0" indent="-256032" algn="l" defTabSz="914400" rtl="0" eaLnBrk="1" fontAlgn="auto" latinLnBrk="0" hangingPunct="1">
              <a:lnSpc>
                <a:spcPct val="160000"/>
              </a:lnSpc>
              <a:spcAft>
                <a:spcPts val="0"/>
              </a:spcAft>
              <a:buClr>
                <a:schemeClr val="accent3"/>
              </a:buClr>
              <a:buSzPct val="60000"/>
              <a:buFont typeface="Georgia" pitchFamily="18" charset="0"/>
              <a:buNone/>
              <a:tabLst/>
              <a:defRPr/>
            </a:pPr>
            <a:endParaRPr kumimoji="0" lang="pl-PL" sz="19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ndara" pitchFamily="34" charset="0"/>
              <a:cs typeface="Arial" pitchFamily="34" charset="0"/>
            </a:endParaRPr>
          </a:p>
          <a:p>
            <a:pPr lvl="0" indent="-256032" algn="just">
              <a:lnSpc>
                <a:spcPct val="150000"/>
              </a:lnSpc>
              <a:buClr>
                <a:srgbClr val="EB641B"/>
              </a:buClr>
              <a:defRPr/>
            </a:pPr>
            <a:r>
              <a:rPr lang="en-US" sz="1600" dirty="0" err="1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Bielsko-Biała</a:t>
            </a:r>
            <a:r>
              <a:rPr lang="en-US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 is a dynamic </a:t>
            </a:r>
            <a:r>
              <a:rPr lang="en-US" sz="1600" dirty="0" err="1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centre</a:t>
            </a:r>
            <a:r>
              <a:rPr lang="en-US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 of economy. It used to be called</a:t>
            </a:r>
            <a:r>
              <a:rPr lang="pl-PL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„the City of 100 industries”</a:t>
            </a:r>
            <a:r>
              <a:rPr lang="pl-PL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as well as „Manchester of Silesia”.</a:t>
            </a:r>
            <a:endParaRPr kumimoji="0" lang="pl-PL" sz="19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ndara" pitchFamily="34" charset="0"/>
              <a:cs typeface="Arial" pitchFamily="34" charset="0"/>
            </a:endParaRPr>
          </a:p>
          <a:p>
            <a:pPr marL="0" marR="0" lvl="0" indent="-256032" algn="l" defTabSz="914400" rtl="0" eaLnBrk="1" fontAlgn="auto" latinLnBrk="0" hangingPunct="1">
              <a:lnSpc>
                <a:spcPct val="160000"/>
              </a:lnSpc>
              <a:spcAft>
                <a:spcPts val="0"/>
              </a:spcAft>
              <a:buClr>
                <a:schemeClr val="accent3"/>
              </a:buClr>
              <a:buSzPct val="60000"/>
              <a:buFont typeface="Georgia" pitchFamily="18" charset="0"/>
              <a:buNone/>
              <a:tabLst/>
              <a:defRPr/>
            </a:pPr>
            <a:endParaRPr kumimoji="0" lang="pl-PL" sz="19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ndara" pitchFamily="34" charset="0"/>
              <a:cs typeface="Arial" pitchFamily="34" charset="0"/>
            </a:endParaRPr>
          </a:p>
          <a:p>
            <a:pPr lvl="0" indent="-256032" algn="just">
              <a:lnSpc>
                <a:spcPct val="160000"/>
              </a:lnSpc>
              <a:buClr>
                <a:schemeClr val="accent3"/>
              </a:buClr>
              <a:buSzPct val="60000"/>
              <a:defRPr/>
            </a:pPr>
            <a:r>
              <a:rPr lang="en-US" sz="1600" dirty="0">
                <a:latin typeface="Candara" pitchFamily="34" charset="0"/>
                <a:cs typeface="Arial" pitchFamily="34" charset="0"/>
              </a:rPr>
              <a:t>Close proximity to the Upper Silesian conurbation and </a:t>
            </a:r>
            <a:r>
              <a:rPr lang="en-US" sz="1600" dirty="0" err="1">
                <a:latin typeface="Candara" pitchFamily="34" charset="0"/>
                <a:cs typeface="Arial" pitchFamily="34" charset="0"/>
              </a:rPr>
              <a:t>Krak</a:t>
            </a:r>
            <a:r>
              <a:rPr lang="pl-PL" sz="1600" dirty="0">
                <a:latin typeface="Candara" pitchFamily="34" charset="0"/>
                <a:cs typeface="Arial" pitchFamily="34" charset="0"/>
              </a:rPr>
              <a:t>ó</a:t>
            </a:r>
            <a:r>
              <a:rPr lang="en-US" sz="1600" dirty="0">
                <a:latin typeface="Candara" pitchFamily="34" charset="0"/>
                <a:cs typeface="Arial" pitchFamily="34" charset="0"/>
              </a:rPr>
              <a:t>w, as well as to the Czech Ostrava and Slovakian Žilina, makes </a:t>
            </a:r>
            <a:r>
              <a:rPr lang="en-US" sz="1600" dirty="0" err="1">
                <a:latin typeface="Candara" pitchFamily="34" charset="0"/>
                <a:cs typeface="Arial" pitchFamily="34" charset="0"/>
              </a:rPr>
              <a:t>Bielsko-Biała</a:t>
            </a:r>
            <a:r>
              <a:rPr lang="en-US" sz="1600" dirty="0">
                <a:latin typeface="Candara" pitchFamily="34" charset="0"/>
                <a:cs typeface="Arial" pitchFamily="34" charset="0"/>
              </a:rPr>
              <a:t> an important </a:t>
            </a:r>
            <a:r>
              <a:rPr lang="en-US" sz="1600" dirty="0" err="1">
                <a:latin typeface="Candara" pitchFamily="34" charset="0"/>
                <a:cs typeface="Arial" pitchFamily="34" charset="0"/>
              </a:rPr>
              <a:t>centre</a:t>
            </a:r>
            <a:r>
              <a:rPr lang="en-US" sz="1600" dirty="0">
                <a:latin typeface="Candara" pitchFamily="34" charset="0"/>
                <a:cs typeface="Arial" pitchFamily="34" charset="0"/>
              </a:rPr>
              <a:t> of development cross-border in nature</a:t>
            </a:r>
            <a:r>
              <a:rPr lang="pl-PL" sz="1600" dirty="0">
                <a:latin typeface="Candara" pitchFamily="34" charset="0"/>
                <a:cs typeface="Arial" pitchFamily="34" charset="0"/>
              </a:rPr>
              <a:t>.</a:t>
            </a:r>
            <a:endParaRPr kumimoji="0" lang="pl-PL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ndara" pitchFamily="34" charset="0"/>
              <a:cs typeface="Arial" pitchFamily="34" charset="0"/>
            </a:endParaRPr>
          </a:p>
        </p:txBody>
      </p:sp>
      <p:pic>
        <p:nvPicPr>
          <p:cNvPr id="7" name="Picture 8" descr=" 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980728"/>
            <a:ext cx="2700337" cy="1709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6" descr=" 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996952"/>
            <a:ext cx="2700337" cy="1724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0" descr=" 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5013176"/>
            <a:ext cx="2700337" cy="172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Prostokąt 10"/>
          <p:cNvSpPr/>
          <p:nvPr/>
        </p:nvSpPr>
        <p:spPr>
          <a:xfrm>
            <a:off x="827584" y="188640"/>
            <a:ext cx="57241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latin typeface="Candara" pitchFamily="34" charset="0"/>
              </a:rPr>
              <a:t>Bielsko-Biała</a:t>
            </a:r>
          </a:p>
        </p:txBody>
      </p:sp>
      <p:pic>
        <p:nvPicPr>
          <p:cNvPr id="10" name="Picture 1" descr="C:\Documents and Settings\oleksiuks\Pulpit\BB_logo.jpg"/>
          <p:cNvPicPr>
            <a:picLocks noChangeAspect="1" noChangeArrowheads="1"/>
          </p:cNvPicPr>
          <p:nvPr/>
        </p:nvPicPr>
        <p:blipFill>
          <a:blip r:embed="rId6" cstate="print"/>
          <a:srcRect l="15350" t="18115" r="14563" b="18115"/>
          <a:stretch>
            <a:fillRect/>
          </a:stretch>
        </p:blipFill>
        <p:spPr bwMode="auto">
          <a:xfrm>
            <a:off x="7920880" y="44624"/>
            <a:ext cx="1115616" cy="77717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9" descr="PP_tlo_b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cxnSp>
        <p:nvCxnSpPr>
          <p:cNvPr id="16" name="Łącznik prosty 15"/>
          <p:cNvCxnSpPr/>
          <p:nvPr/>
        </p:nvCxnSpPr>
        <p:spPr>
          <a:xfrm>
            <a:off x="899592" y="764704"/>
            <a:ext cx="6840760" cy="0"/>
          </a:xfrm>
          <a:prstGeom prst="line">
            <a:avLst/>
          </a:prstGeom>
          <a:ln w="28575">
            <a:solidFill>
              <a:srgbClr val="FF99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7" name="Picture 1" descr="C:\Documents and Settings\oleksiuks\Pulpit\BB_logo.jpg"/>
          <p:cNvPicPr>
            <a:picLocks noChangeAspect="1" noChangeArrowheads="1"/>
          </p:cNvPicPr>
          <p:nvPr/>
        </p:nvPicPr>
        <p:blipFill>
          <a:blip r:embed="rId3" cstate="print"/>
          <a:srcRect l="15350" t="18115" r="14563" b="18115"/>
          <a:stretch>
            <a:fillRect/>
          </a:stretch>
        </p:blipFill>
        <p:spPr bwMode="auto">
          <a:xfrm>
            <a:off x="7920880" y="44624"/>
            <a:ext cx="1115616" cy="777170"/>
          </a:xfrm>
          <a:prstGeom prst="rect">
            <a:avLst/>
          </a:prstGeom>
          <a:noFill/>
        </p:spPr>
      </p:pic>
      <p:sp>
        <p:nvSpPr>
          <p:cNvPr id="7" name="pole tekstowe 6"/>
          <p:cNvSpPr txBox="1">
            <a:spLocks noChangeArrowheads="1"/>
          </p:cNvSpPr>
          <p:nvPr/>
        </p:nvSpPr>
        <p:spPr bwMode="auto">
          <a:xfrm>
            <a:off x="899592" y="1126485"/>
            <a:ext cx="403244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/>
            <a:endParaRPr lang="pl-PL" sz="1400" b="1" dirty="0">
              <a:latin typeface="Candara" pitchFamily="34" charset="0"/>
            </a:endParaRPr>
          </a:p>
          <a:p>
            <a:pPr defTabSz="912813"/>
            <a:endParaRPr lang="pl-PL" sz="1400" b="1" dirty="0">
              <a:latin typeface="Candara" pitchFamily="34" charset="0"/>
            </a:endParaRPr>
          </a:p>
          <a:p>
            <a:pPr defTabSz="912813"/>
            <a:endParaRPr lang="pl-PL" sz="1400" b="1" dirty="0">
              <a:latin typeface="Candara" pitchFamily="34" charset="0"/>
            </a:endParaRPr>
          </a:p>
          <a:p>
            <a:pPr defTabSz="912813"/>
            <a:endParaRPr lang="pl-PL" sz="1400" b="1" dirty="0">
              <a:latin typeface="Candara" pitchFamily="34" charset="0"/>
            </a:endParaRPr>
          </a:p>
          <a:p>
            <a:pPr defTabSz="912813"/>
            <a:r>
              <a:rPr lang="en-US" sz="1400" b="1" dirty="0">
                <a:latin typeface="Candara" pitchFamily="34" charset="0"/>
              </a:rPr>
              <a:t>Technical Center </a:t>
            </a:r>
            <a:r>
              <a:rPr lang="pl-PL" sz="1400" b="1" dirty="0">
                <a:latin typeface="Candara" pitchFamily="34" charset="0"/>
              </a:rPr>
              <a:t>of </a:t>
            </a:r>
            <a:r>
              <a:rPr lang="pl-PL" sz="1400" b="1" dirty="0" err="1">
                <a:latin typeface="Candara" pitchFamily="34" charset="0"/>
              </a:rPr>
              <a:t>Steering</a:t>
            </a:r>
            <a:r>
              <a:rPr lang="pl-PL" sz="1400" b="1" dirty="0">
                <a:latin typeface="Candara" pitchFamily="34" charset="0"/>
              </a:rPr>
              <a:t> </a:t>
            </a:r>
            <a:r>
              <a:rPr lang="en-US" sz="1400" b="1" dirty="0">
                <a:latin typeface="Candara" pitchFamily="34" charset="0"/>
              </a:rPr>
              <a:t>Systems </a:t>
            </a:r>
            <a:r>
              <a:rPr lang="pl-PL" sz="1400" b="1" dirty="0">
                <a:latin typeface="Candara" pitchFamily="34" charset="0"/>
              </a:rPr>
              <a:t>of ZF TRW </a:t>
            </a:r>
          </a:p>
        </p:txBody>
      </p:sp>
      <p:pic>
        <p:nvPicPr>
          <p:cNvPr id="55298" name="Picture 2" descr="ZF TRW: centrum techniczne w Bielsku-Bia&amp;lstrok;ej"/>
          <p:cNvPicPr>
            <a:picLocks noChangeAspect="1" noChangeArrowheads="1"/>
          </p:cNvPicPr>
          <p:nvPr/>
        </p:nvPicPr>
        <p:blipFill>
          <a:blip r:embed="rId4" cstate="print"/>
          <a:srcRect l="5292" t="24192" r="4745" b="22587"/>
          <a:stretch>
            <a:fillRect/>
          </a:stretch>
        </p:blipFill>
        <p:spPr bwMode="auto">
          <a:xfrm>
            <a:off x="5784680" y="2132856"/>
            <a:ext cx="2531736" cy="936104"/>
          </a:xfrm>
          <a:prstGeom prst="rect">
            <a:avLst/>
          </a:prstGeom>
          <a:noFill/>
        </p:spPr>
      </p:pic>
      <p:sp>
        <p:nvSpPr>
          <p:cNvPr id="9" name="Prostokąt 8"/>
          <p:cNvSpPr/>
          <p:nvPr/>
        </p:nvSpPr>
        <p:spPr>
          <a:xfrm>
            <a:off x="899592" y="1546914"/>
            <a:ext cx="432048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l-PL" sz="1400" dirty="0">
              <a:latin typeface="Candara" pitchFamily="34" charset="0"/>
            </a:endParaRPr>
          </a:p>
          <a:p>
            <a:pPr algn="just"/>
            <a:endParaRPr lang="pl-PL" sz="1400" dirty="0">
              <a:latin typeface="Candara" pitchFamily="34" charset="0"/>
            </a:endParaRPr>
          </a:p>
          <a:p>
            <a:pPr algn="just"/>
            <a:endParaRPr lang="pl-PL" sz="1400" dirty="0">
              <a:latin typeface="Candara" pitchFamily="34" charset="0"/>
            </a:endParaRPr>
          </a:p>
          <a:p>
            <a:pPr algn="just"/>
            <a:endParaRPr lang="pl-PL" sz="1400" dirty="0">
              <a:latin typeface="Candara" pitchFamily="34" charset="0"/>
            </a:endParaRPr>
          </a:p>
          <a:p>
            <a:pPr algn="just"/>
            <a:endParaRPr lang="pl-PL" sz="1400" dirty="0">
              <a:latin typeface="Candara" pitchFamily="34" charset="0"/>
            </a:endParaRPr>
          </a:p>
          <a:p>
            <a:pPr algn="just"/>
            <a:r>
              <a:rPr lang="en-US" sz="1400" dirty="0">
                <a:latin typeface="Candara" pitchFamily="34" charset="0"/>
              </a:rPr>
              <a:t>November 24, 2015 – ZF TRW has opened a new Technical Center of Steering Systems in </a:t>
            </a:r>
            <a:r>
              <a:rPr lang="en-US" sz="1400" dirty="0" err="1">
                <a:latin typeface="Candara" pitchFamily="34" charset="0"/>
              </a:rPr>
              <a:t>Bielsko-Biała</a:t>
            </a:r>
            <a:r>
              <a:rPr lang="en-US" sz="1400" dirty="0">
                <a:latin typeface="Candara" pitchFamily="34" charset="0"/>
              </a:rPr>
              <a:t>.</a:t>
            </a:r>
          </a:p>
          <a:p>
            <a:pPr algn="just"/>
            <a:endParaRPr lang="pl-PL" sz="1400" dirty="0">
              <a:latin typeface="Candara" pitchFamily="34" charset="0"/>
            </a:endParaRPr>
          </a:p>
          <a:p>
            <a:pPr algn="just"/>
            <a:r>
              <a:rPr lang="pl-PL" sz="1400" dirty="0">
                <a:latin typeface="Candara" pitchFamily="34" charset="0"/>
              </a:rPr>
              <a:t>ZF TRW</a:t>
            </a:r>
            <a:r>
              <a:rPr lang="en-US" sz="1400" dirty="0">
                <a:latin typeface="Candara" pitchFamily="34" charset="0"/>
              </a:rPr>
              <a:t> is a leading manufacturer and distributor of active and passive safety systems, supporting all major vehicle manufacturers around the world</a:t>
            </a:r>
            <a:r>
              <a:rPr lang="pl-PL" sz="1400" dirty="0">
                <a:latin typeface="Candara" pitchFamily="34" charset="0"/>
              </a:rPr>
              <a:t>.</a:t>
            </a:r>
          </a:p>
          <a:p>
            <a:pPr algn="just"/>
            <a:endParaRPr lang="pl-PL" sz="1400" dirty="0">
              <a:latin typeface="Candara" pitchFamily="34" charset="0"/>
            </a:endParaRPr>
          </a:p>
          <a:p>
            <a:pPr algn="just"/>
            <a:r>
              <a:rPr lang="en-US" sz="1400" dirty="0">
                <a:latin typeface="Candara" pitchFamily="34" charset="0"/>
              </a:rPr>
              <a:t>New Engineering Centre in </a:t>
            </a:r>
            <a:r>
              <a:rPr lang="en-US" sz="1400" dirty="0" err="1">
                <a:latin typeface="Candara" pitchFamily="34" charset="0"/>
              </a:rPr>
              <a:t>Bielsko-Biała</a:t>
            </a:r>
            <a:r>
              <a:rPr lang="en-US" sz="1400" dirty="0">
                <a:latin typeface="Candara" pitchFamily="34" charset="0"/>
              </a:rPr>
              <a:t> (3 600 </a:t>
            </a:r>
            <a:r>
              <a:rPr lang="en-US" sz="1400" dirty="0" err="1">
                <a:latin typeface="Candara" pitchFamily="34" charset="0"/>
              </a:rPr>
              <a:t>sq.m</a:t>
            </a:r>
            <a:r>
              <a:rPr lang="en-US" sz="1400" dirty="0">
                <a:latin typeface="Candara" pitchFamily="34" charset="0"/>
              </a:rPr>
              <a:t>) is the company’s ninth Technical Centre aimed at the development of electrically powered steering systems</a:t>
            </a:r>
            <a:r>
              <a:rPr lang="pl-PL" sz="1400" dirty="0">
                <a:latin typeface="Candara" pitchFamily="34" charset="0"/>
              </a:rPr>
              <a:t>.</a:t>
            </a:r>
          </a:p>
          <a:p>
            <a:pPr algn="just"/>
            <a:endParaRPr lang="pl-PL" sz="1400" dirty="0">
              <a:latin typeface="Candara" pitchFamily="34" charset="0"/>
            </a:endParaRPr>
          </a:p>
          <a:p>
            <a:pPr algn="just"/>
            <a:r>
              <a:rPr lang="en-US" sz="1400" dirty="0">
                <a:latin typeface="Candara" pitchFamily="34" charset="0"/>
              </a:rPr>
              <a:t>The new </a:t>
            </a:r>
            <a:r>
              <a:rPr lang="en-US" sz="1400" dirty="0" err="1">
                <a:latin typeface="Candara" pitchFamily="34" charset="0"/>
              </a:rPr>
              <a:t>centre</a:t>
            </a:r>
            <a:r>
              <a:rPr lang="en-US" sz="1400" dirty="0">
                <a:latin typeface="Candara" pitchFamily="34" charset="0"/>
              </a:rPr>
              <a:t> will be responsible for software designing, testing and validation processes for EPS </a:t>
            </a:r>
            <a:r>
              <a:rPr lang="pl-PL" sz="1400" dirty="0">
                <a:latin typeface="Candara" pitchFamily="34" charset="0"/>
              </a:rPr>
              <a:t>.</a:t>
            </a:r>
            <a:endParaRPr lang="en-US" sz="1400" dirty="0">
              <a:latin typeface="Candara" pitchFamily="34" charset="0"/>
            </a:endParaRPr>
          </a:p>
          <a:p>
            <a:pPr algn="just"/>
            <a:endParaRPr lang="pl-PL" sz="1400" dirty="0">
              <a:latin typeface="Candara" pitchFamily="34" charset="0"/>
            </a:endParaRPr>
          </a:p>
        </p:txBody>
      </p:sp>
      <p:pic>
        <p:nvPicPr>
          <p:cNvPr id="28674" name="Picture 2" descr="TRWAftermarket.com"/>
          <p:cNvPicPr>
            <a:picLocks noChangeAspect="1" noChangeArrowheads="1"/>
          </p:cNvPicPr>
          <p:nvPr/>
        </p:nvPicPr>
        <p:blipFill>
          <a:blip r:embed="rId5" cstate="print"/>
          <a:srcRect r="5416"/>
          <a:stretch>
            <a:fillRect/>
          </a:stretch>
        </p:blipFill>
        <p:spPr bwMode="auto">
          <a:xfrm>
            <a:off x="5315867" y="4077072"/>
            <a:ext cx="3599106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Prostokąt 9"/>
          <p:cNvSpPr/>
          <p:nvPr/>
        </p:nvSpPr>
        <p:spPr>
          <a:xfrm>
            <a:off x="856225" y="188640"/>
            <a:ext cx="70281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latin typeface="Candara" pitchFamily="34" charset="0"/>
              </a:rPr>
              <a:t>Bielsko-Biała – </a:t>
            </a:r>
            <a:r>
              <a:rPr lang="pl-PL" sz="2800" b="1" dirty="0" err="1">
                <a:latin typeface="Candara" pitchFamily="34" charset="0"/>
              </a:rPr>
              <a:t>research</a:t>
            </a:r>
            <a:r>
              <a:rPr lang="pl-PL" sz="2800" b="1" dirty="0">
                <a:latin typeface="Candara" pitchFamily="34" charset="0"/>
              </a:rPr>
              <a:t> and development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PP_tlo_b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pic>
        <p:nvPicPr>
          <p:cNvPr id="9" name="Picture 1" descr="C:\Documents and Settings\oleksiuks\Pulpit\BB_logo.jpg"/>
          <p:cNvPicPr>
            <a:picLocks noChangeAspect="1" noChangeArrowheads="1"/>
          </p:cNvPicPr>
          <p:nvPr/>
        </p:nvPicPr>
        <p:blipFill>
          <a:blip r:embed="rId3" cstate="print"/>
          <a:srcRect l="15350" t="18115" r="14563" b="18115"/>
          <a:stretch>
            <a:fillRect/>
          </a:stretch>
        </p:blipFill>
        <p:spPr bwMode="auto">
          <a:xfrm>
            <a:off x="7920880" y="44624"/>
            <a:ext cx="1115616" cy="777170"/>
          </a:xfrm>
          <a:prstGeom prst="rect">
            <a:avLst/>
          </a:prstGeom>
          <a:noFill/>
        </p:spPr>
      </p:pic>
      <p:cxnSp>
        <p:nvCxnSpPr>
          <p:cNvPr id="12" name="Łącznik prosty 11"/>
          <p:cNvCxnSpPr/>
          <p:nvPr/>
        </p:nvCxnSpPr>
        <p:spPr>
          <a:xfrm>
            <a:off x="899592" y="764704"/>
            <a:ext cx="6840760" cy="0"/>
          </a:xfrm>
          <a:prstGeom prst="line">
            <a:avLst/>
          </a:prstGeom>
          <a:ln w="28575">
            <a:solidFill>
              <a:srgbClr val="FF99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45060" name="Picture 4" descr="http://www.wiss.com.pl/files/___special_banners/wiss_cbr_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8422" y="1124744"/>
            <a:ext cx="6155946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899592" y="4792794"/>
            <a:ext cx="7776864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400" dirty="0">
                <a:latin typeface="Candara" pitchFamily="34" charset="0"/>
              </a:rPr>
              <a:t>In 2016, the foundation stone was laid for the construction of a new research and development center of the </a:t>
            </a:r>
            <a:r>
              <a:rPr lang="pl-PL" sz="1400" dirty="0">
                <a:latin typeface="Candara" pitchFamily="34" charset="0"/>
              </a:rPr>
              <a:t>Bielsko-</a:t>
            </a:r>
            <a:r>
              <a:rPr lang="pl-PL" sz="1400" dirty="0" err="1">
                <a:latin typeface="Candara" pitchFamily="34" charset="0"/>
              </a:rPr>
              <a:t>Biała’s</a:t>
            </a:r>
            <a:r>
              <a:rPr lang="pl-PL" sz="1400" dirty="0">
                <a:latin typeface="Candara" pitchFamily="34" charset="0"/>
              </a:rPr>
              <a:t> </a:t>
            </a:r>
            <a:r>
              <a:rPr lang="en-US" sz="1400" dirty="0" err="1">
                <a:latin typeface="Candara" pitchFamily="34" charset="0"/>
              </a:rPr>
              <a:t>Wawrzaszek</a:t>
            </a:r>
            <a:r>
              <a:rPr lang="en-US" sz="1400" dirty="0">
                <a:latin typeface="Candara" pitchFamily="34" charset="0"/>
              </a:rPr>
              <a:t> </a:t>
            </a:r>
            <a:r>
              <a:rPr lang="pl-PL" sz="1400" dirty="0">
                <a:latin typeface="Candara" pitchFamily="34" charset="0"/>
              </a:rPr>
              <a:t>Special </a:t>
            </a:r>
            <a:r>
              <a:rPr lang="pl-PL" sz="1400" dirty="0" err="1">
                <a:latin typeface="Candara" pitchFamily="34" charset="0"/>
              </a:rPr>
              <a:t>Vehicles</a:t>
            </a:r>
            <a:r>
              <a:rPr lang="pl-PL" sz="1400" dirty="0">
                <a:latin typeface="Candara" pitchFamily="34" charset="0"/>
              </a:rPr>
              <a:t> Engineering Company</a:t>
            </a:r>
            <a:r>
              <a:rPr lang="en-US" sz="1400" dirty="0">
                <a:latin typeface="Candara" pitchFamily="34" charset="0"/>
              </a:rPr>
              <a:t>. The investment consists of a building, an adjacent infrastructure and a research field. </a:t>
            </a:r>
            <a:r>
              <a:rPr lang="pl-PL" sz="1400" dirty="0">
                <a:latin typeface="Candara" pitchFamily="34" charset="0"/>
              </a:rPr>
              <a:t>The </a:t>
            </a:r>
            <a:r>
              <a:rPr lang="pl-PL" sz="1400" dirty="0" err="1">
                <a:latin typeface="Candara" pitchFamily="34" charset="0"/>
              </a:rPr>
              <a:t>new</a:t>
            </a:r>
            <a:r>
              <a:rPr lang="pl-PL" sz="1400" dirty="0">
                <a:latin typeface="Candara" pitchFamily="34" charset="0"/>
              </a:rPr>
              <a:t> Center </a:t>
            </a:r>
            <a:r>
              <a:rPr lang="pl-PL" sz="1400" dirty="0" err="1">
                <a:latin typeface="Candara" pitchFamily="34" charset="0"/>
              </a:rPr>
              <a:t>will</a:t>
            </a:r>
            <a:r>
              <a:rPr lang="pl-PL" sz="1400" dirty="0">
                <a:latin typeface="Candara" pitchFamily="34" charset="0"/>
              </a:rPr>
              <a:t> be </a:t>
            </a:r>
            <a:r>
              <a:rPr lang="pl-PL" sz="1400" dirty="0" err="1">
                <a:latin typeface="Candara" pitchFamily="34" charset="0"/>
              </a:rPr>
              <a:t>outfitted</a:t>
            </a:r>
            <a:r>
              <a:rPr lang="pl-PL" sz="1400" dirty="0">
                <a:latin typeface="Candara" pitchFamily="34" charset="0"/>
              </a:rPr>
              <a:t> with</a:t>
            </a:r>
            <a:r>
              <a:rPr lang="en-US" sz="1400" dirty="0">
                <a:latin typeface="Candara" pitchFamily="34" charset="0"/>
              </a:rPr>
              <a:t> specialized laboratory equipment</a:t>
            </a:r>
            <a:r>
              <a:rPr lang="pl-PL" sz="1400" dirty="0">
                <a:latin typeface="Candara" pitchFamily="34" charset="0"/>
              </a:rPr>
              <a:t>. T</a:t>
            </a:r>
            <a:r>
              <a:rPr lang="en-US" sz="1400" dirty="0" err="1">
                <a:latin typeface="Candara" pitchFamily="34" charset="0"/>
              </a:rPr>
              <a:t>ogether</a:t>
            </a:r>
            <a:r>
              <a:rPr lang="en-US" sz="1400" dirty="0">
                <a:latin typeface="Candara" pitchFamily="34" charset="0"/>
              </a:rPr>
              <a:t> with its technical facilities, will be the</a:t>
            </a:r>
            <a:r>
              <a:rPr lang="pl-PL" sz="1400" dirty="0">
                <a:latin typeface="Candara" pitchFamily="34" charset="0"/>
              </a:rPr>
              <a:t> </a:t>
            </a:r>
            <a:r>
              <a:rPr lang="pl-PL" sz="1400" dirty="0" err="1">
                <a:latin typeface="Candara" pitchFamily="34" charset="0"/>
              </a:rPr>
              <a:t>WISS’s</a:t>
            </a:r>
            <a:r>
              <a:rPr lang="en-US" sz="1400" dirty="0">
                <a:latin typeface="Candara" pitchFamily="34" charset="0"/>
              </a:rPr>
              <a:t> research base and </a:t>
            </a:r>
            <a:r>
              <a:rPr lang="pl-PL" sz="1400" dirty="0">
                <a:latin typeface="Candara" pitchFamily="34" charset="0"/>
              </a:rPr>
              <a:t>a</a:t>
            </a:r>
            <a:r>
              <a:rPr lang="en-US" sz="1400" dirty="0">
                <a:latin typeface="Candara" pitchFamily="34" charset="0"/>
              </a:rPr>
              <a:t> place of cooperation with scientific research institutes and</a:t>
            </a:r>
            <a:r>
              <a:rPr lang="pl-PL" sz="1400" dirty="0">
                <a:latin typeface="Candara" pitchFamily="34" charset="0"/>
              </a:rPr>
              <a:t> </a:t>
            </a:r>
            <a:r>
              <a:rPr lang="pl-PL" sz="1400" dirty="0" err="1">
                <a:latin typeface="Candara" pitchFamily="34" charset="0"/>
              </a:rPr>
              <a:t>other</a:t>
            </a:r>
            <a:r>
              <a:rPr lang="en-US" sz="1400" dirty="0">
                <a:latin typeface="Candara" pitchFamily="34" charset="0"/>
              </a:rPr>
              <a:t> </a:t>
            </a:r>
            <a:r>
              <a:rPr lang="en-US" sz="1400" dirty="0" err="1">
                <a:latin typeface="Candara" pitchFamily="34" charset="0"/>
              </a:rPr>
              <a:t>i</a:t>
            </a:r>
            <a:r>
              <a:rPr lang="pl-PL" sz="1400" dirty="0" err="1">
                <a:latin typeface="Candara" pitchFamily="34" charset="0"/>
              </a:rPr>
              <a:t>nstitution</a:t>
            </a:r>
            <a:r>
              <a:rPr lang="en-US" sz="1400" dirty="0">
                <a:latin typeface="Candara" pitchFamily="34" charset="0"/>
              </a:rPr>
              <a:t>s. The opening of the </a:t>
            </a:r>
            <a:r>
              <a:rPr lang="pl-PL" sz="1400" dirty="0">
                <a:latin typeface="Candara" pitchFamily="34" charset="0"/>
              </a:rPr>
              <a:t>C</a:t>
            </a:r>
            <a:r>
              <a:rPr lang="en-US" sz="1400" dirty="0">
                <a:latin typeface="Candara" pitchFamily="34" charset="0"/>
              </a:rPr>
              <a:t>enter was announced in 2019.</a:t>
            </a:r>
            <a:endParaRPr lang="pl-PL" sz="1400" dirty="0">
              <a:latin typeface="Candara" pitchFamily="34" charset="0"/>
            </a:endParaRPr>
          </a:p>
          <a:p>
            <a:pPr algn="just"/>
            <a:endParaRPr lang="pl-PL" sz="1400" dirty="0">
              <a:latin typeface="Candara" pitchFamily="34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856225" y="188640"/>
            <a:ext cx="70281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latin typeface="Candara" pitchFamily="34" charset="0"/>
              </a:rPr>
              <a:t>Bielsko-Biała – </a:t>
            </a:r>
            <a:r>
              <a:rPr lang="pl-PL" sz="2800" b="1" dirty="0" err="1">
                <a:latin typeface="Candara" pitchFamily="34" charset="0"/>
              </a:rPr>
              <a:t>research</a:t>
            </a:r>
            <a:r>
              <a:rPr lang="pl-PL" sz="2800" b="1" dirty="0">
                <a:latin typeface="Candara" pitchFamily="34" charset="0"/>
              </a:rPr>
              <a:t> and development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PP_tlo_b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pic>
        <p:nvPicPr>
          <p:cNvPr id="9" name="Picture 1" descr="C:\Documents and Settings\oleksiuks\Pulpit\BB_logo.jpg"/>
          <p:cNvPicPr>
            <a:picLocks noChangeAspect="1" noChangeArrowheads="1"/>
          </p:cNvPicPr>
          <p:nvPr/>
        </p:nvPicPr>
        <p:blipFill>
          <a:blip r:embed="rId3" cstate="print"/>
          <a:srcRect l="15350" t="18115" r="14563" b="18115"/>
          <a:stretch>
            <a:fillRect/>
          </a:stretch>
        </p:blipFill>
        <p:spPr bwMode="auto">
          <a:xfrm>
            <a:off x="7920880" y="44624"/>
            <a:ext cx="1115616" cy="777170"/>
          </a:xfrm>
          <a:prstGeom prst="rect">
            <a:avLst/>
          </a:prstGeom>
          <a:noFill/>
        </p:spPr>
      </p:pic>
      <p:cxnSp>
        <p:nvCxnSpPr>
          <p:cNvPr id="12" name="Łącznik prosty 11"/>
          <p:cNvCxnSpPr/>
          <p:nvPr/>
        </p:nvCxnSpPr>
        <p:spPr>
          <a:xfrm>
            <a:off x="899592" y="764704"/>
            <a:ext cx="6840760" cy="0"/>
          </a:xfrm>
          <a:prstGeom prst="line">
            <a:avLst/>
          </a:prstGeom>
          <a:ln w="28575">
            <a:solidFill>
              <a:srgbClr val="FF99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" name="Prostokąt 6"/>
          <p:cNvSpPr/>
          <p:nvPr/>
        </p:nvSpPr>
        <p:spPr>
          <a:xfrm>
            <a:off x="827584" y="4955684"/>
            <a:ext cx="79208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latin typeface="Candara" pitchFamily="34" charset="0"/>
              </a:rPr>
              <a:t>Not only automotive companies invest in innovation in </a:t>
            </a:r>
            <a:r>
              <a:rPr lang="en-US" sz="1600" dirty="0" err="1">
                <a:latin typeface="Candara" pitchFamily="34" charset="0"/>
              </a:rPr>
              <a:t>Bielsko-Biała</a:t>
            </a:r>
            <a:r>
              <a:rPr lang="pl-PL" sz="1600" dirty="0">
                <a:latin typeface="Candara" pitchFamily="34" charset="0"/>
              </a:rPr>
              <a:t>. </a:t>
            </a:r>
            <a:r>
              <a:rPr lang="en-US" sz="1600" dirty="0">
                <a:latin typeface="Candara" pitchFamily="34" charset="0"/>
              </a:rPr>
              <a:t>At the end of 2017, the construction of its own Research and Development Centre was completed by the IT company REKORD SI. The Centre consists of </a:t>
            </a:r>
            <a:r>
              <a:rPr lang="pl-PL" sz="1600" dirty="0" err="1">
                <a:latin typeface="Candara" pitchFamily="34" charset="0"/>
              </a:rPr>
              <a:t>nine</a:t>
            </a:r>
            <a:r>
              <a:rPr lang="en-US" sz="1600" dirty="0">
                <a:latin typeface="Candara" pitchFamily="34" charset="0"/>
              </a:rPr>
              <a:t> IT laboratories, a modern server room, technical facilities and laboratories for knowledge transfer. The new facility will allow about 50 IT specialists to work in comfortable conditions.</a:t>
            </a:r>
            <a:r>
              <a:rPr lang="pl-PL" sz="1600" dirty="0">
                <a:latin typeface="Candara" pitchFamily="34" charset="0"/>
              </a:rPr>
              <a:t> 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856225" y="188640"/>
            <a:ext cx="70281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latin typeface="Candara" pitchFamily="34" charset="0"/>
              </a:rPr>
              <a:t>Bielsko-Biała – </a:t>
            </a:r>
            <a:r>
              <a:rPr lang="pl-PL" sz="2800" b="1" dirty="0" err="1">
                <a:latin typeface="Candara" pitchFamily="34" charset="0"/>
              </a:rPr>
              <a:t>research</a:t>
            </a:r>
            <a:r>
              <a:rPr lang="pl-PL" sz="2800" b="1" dirty="0">
                <a:latin typeface="Candara" pitchFamily="34" charset="0"/>
              </a:rPr>
              <a:t> and development</a:t>
            </a:r>
          </a:p>
        </p:txBody>
      </p:sp>
      <p:pic>
        <p:nvPicPr>
          <p:cNvPr id="28673" name="Picture 1" descr="H:\RG\RGI\Dorota\5.Kampanie\Kariera w górach 2019\Blog 2019\czerwiec 2019\Rekord\1557819313773205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1022812"/>
            <a:ext cx="5328592" cy="3558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Obraz 44" descr="PP_tlo_bo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14" name="Łącznik prosty 13"/>
          <p:cNvCxnSpPr/>
          <p:nvPr/>
        </p:nvCxnSpPr>
        <p:spPr>
          <a:xfrm>
            <a:off x="899592" y="764704"/>
            <a:ext cx="6840760" cy="0"/>
          </a:xfrm>
          <a:prstGeom prst="line">
            <a:avLst/>
          </a:prstGeom>
          <a:ln w="28575">
            <a:solidFill>
              <a:srgbClr val="FF99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5" name="Picture 1" descr="C:\Documents and Settings\oleksiuks\Pulpit\BB_logo.jpg"/>
          <p:cNvPicPr>
            <a:picLocks noChangeAspect="1" noChangeArrowheads="1"/>
          </p:cNvPicPr>
          <p:nvPr/>
        </p:nvPicPr>
        <p:blipFill>
          <a:blip r:embed="rId4" cstate="print"/>
          <a:srcRect l="15350" t="18115" r="14563" b="18115"/>
          <a:stretch>
            <a:fillRect/>
          </a:stretch>
        </p:blipFill>
        <p:spPr bwMode="auto">
          <a:xfrm>
            <a:off x="7920880" y="44624"/>
            <a:ext cx="1115616" cy="777170"/>
          </a:xfrm>
          <a:prstGeom prst="rect">
            <a:avLst/>
          </a:prstGeom>
          <a:noFill/>
        </p:spPr>
      </p:pic>
      <p:sp>
        <p:nvSpPr>
          <p:cNvPr id="6" name="Prostokąt 5"/>
          <p:cNvSpPr/>
          <p:nvPr/>
        </p:nvSpPr>
        <p:spPr>
          <a:xfrm>
            <a:off x="827584" y="260648"/>
            <a:ext cx="76042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latin typeface="Candara" pitchFamily="34" charset="0"/>
              </a:rPr>
              <a:t>Bielsko-Biała – City </a:t>
            </a:r>
            <a:r>
              <a:rPr lang="pl-PL" sz="2400" b="1" dirty="0" err="1">
                <a:latin typeface="Candara" pitchFamily="34" charset="0"/>
              </a:rPr>
              <a:t>budget</a:t>
            </a:r>
            <a:r>
              <a:rPr lang="pl-PL" sz="2400" b="1" dirty="0">
                <a:latin typeface="Candara" pitchFamily="34" charset="0"/>
              </a:rPr>
              <a:t> for 2019 </a:t>
            </a:r>
            <a:r>
              <a:rPr lang="pl-PL" sz="1600" b="1" dirty="0">
                <a:latin typeface="Candara" pitchFamily="34" charset="0"/>
              </a:rPr>
              <a:t>(</a:t>
            </a:r>
            <a:r>
              <a:rPr lang="pl-PL" sz="1600" b="1" dirty="0" err="1">
                <a:latin typeface="Candara" pitchFamily="34" charset="0"/>
              </a:rPr>
              <a:t>forecast</a:t>
            </a:r>
            <a:r>
              <a:rPr lang="pl-PL" sz="1600" b="1" dirty="0">
                <a:latin typeface="Candara" pitchFamily="34" charset="0"/>
              </a:rPr>
              <a:t>)</a:t>
            </a:r>
            <a:endParaRPr lang="pl-PL" sz="2400" b="1" dirty="0">
              <a:latin typeface="Candara" pitchFamily="34" charset="0"/>
            </a:endParaRPr>
          </a:p>
        </p:txBody>
      </p:sp>
      <p:grpSp>
        <p:nvGrpSpPr>
          <p:cNvPr id="42" name="Grupa 41"/>
          <p:cNvGrpSpPr/>
          <p:nvPr/>
        </p:nvGrpSpPr>
        <p:grpSpPr>
          <a:xfrm>
            <a:off x="1403648" y="1340768"/>
            <a:ext cx="6624737" cy="4752528"/>
            <a:chOff x="1403648" y="1340768"/>
            <a:chExt cx="6624737" cy="4752528"/>
          </a:xfrm>
        </p:grpSpPr>
        <p:grpSp>
          <p:nvGrpSpPr>
            <p:cNvPr id="28" name="Grupa 27"/>
            <p:cNvGrpSpPr/>
            <p:nvPr/>
          </p:nvGrpSpPr>
          <p:grpSpPr>
            <a:xfrm>
              <a:off x="1403648" y="1340768"/>
              <a:ext cx="2016224" cy="4752528"/>
              <a:chOff x="755576" y="1556792"/>
              <a:chExt cx="2016224" cy="3528392"/>
            </a:xfrm>
          </p:grpSpPr>
          <p:sp>
            <p:nvSpPr>
              <p:cNvPr id="24" name="Prostokąt 23"/>
              <p:cNvSpPr/>
              <p:nvPr/>
            </p:nvSpPr>
            <p:spPr>
              <a:xfrm>
                <a:off x="755576" y="1556792"/>
                <a:ext cx="2016224" cy="1008112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pl-PL" b="1" dirty="0" err="1">
                    <a:latin typeface="Candara" pitchFamily="34" charset="0"/>
                  </a:rPr>
                  <a:t>Revenues</a:t>
                </a:r>
                <a:endParaRPr lang="pl-PL" b="1" dirty="0">
                  <a:latin typeface="Candara" pitchFamily="34" charset="0"/>
                </a:endParaRPr>
              </a:p>
              <a:p>
                <a:pPr algn="ctr"/>
                <a:r>
                  <a:rPr lang="pl-PL" b="1" dirty="0">
                    <a:latin typeface="Candara" pitchFamily="34" charset="0"/>
                  </a:rPr>
                  <a:t>1 242 228 094 PLN</a:t>
                </a:r>
              </a:p>
            </p:txBody>
          </p:sp>
          <p:sp>
            <p:nvSpPr>
              <p:cNvPr id="27" name="Prostokąt 26"/>
              <p:cNvSpPr/>
              <p:nvPr/>
            </p:nvSpPr>
            <p:spPr>
              <a:xfrm>
                <a:off x="755576" y="2564904"/>
                <a:ext cx="2016224" cy="252028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pl-PL" b="1" dirty="0">
                    <a:solidFill>
                      <a:schemeClr val="tx1"/>
                    </a:solidFill>
                    <a:latin typeface="Candara" pitchFamily="34" charset="0"/>
                  </a:rPr>
                  <a:t>PIT and CIT</a:t>
                </a:r>
              </a:p>
              <a:p>
                <a:pPr>
                  <a:defRPr/>
                </a:pPr>
                <a:r>
                  <a:rPr lang="pl-PL" dirty="0">
                    <a:solidFill>
                      <a:schemeClr val="tx1"/>
                    </a:solidFill>
                    <a:latin typeface="Candara" pitchFamily="34" charset="0"/>
                  </a:rPr>
                  <a:t>347 760 436 PLN</a:t>
                </a:r>
                <a:endParaRPr lang="pl-PL" b="1" dirty="0">
                  <a:solidFill>
                    <a:schemeClr val="tx1"/>
                  </a:solidFill>
                  <a:latin typeface="Candara" pitchFamily="34" charset="0"/>
                </a:endParaRPr>
              </a:p>
              <a:p>
                <a:pPr>
                  <a:defRPr/>
                </a:pPr>
                <a:endParaRPr lang="pl-PL" b="1" dirty="0">
                  <a:solidFill>
                    <a:schemeClr val="tx1"/>
                  </a:solidFill>
                  <a:latin typeface="Candara" pitchFamily="34" charset="0"/>
                </a:endParaRPr>
              </a:p>
              <a:p>
                <a:pPr>
                  <a:defRPr/>
                </a:pPr>
                <a:r>
                  <a:rPr lang="pl-PL" b="1" dirty="0">
                    <a:solidFill>
                      <a:schemeClr val="tx1"/>
                    </a:solidFill>
                    <a:latin typeface="Candara" pitchFamily="34" charset="0"/>
                  </a:rPr>
                  <a:t>General </a:t>
                </a:r>
                <a:r>
                  <a:rPr lang="pl-PL" b="1" dirty="0" err="1">
                    <a:solidFill>
                      <a:schemeClr val="tx1"/>
                    </a:solidFill>
                    <a:latin typeface="Candara" pitchFamily="34" charset="0"/>
                  </a:rPr>
                  <a:t>subvention</a:t>
                </a:r>
                <a:endParaRPr lang="pl-PL" b="1" dirty="0">
                  <a:solidFill>
                    <a:schemeClr val="tx1"/>
                  </a:solidFill>
                  <a:latin typeface="Candara" pitchFamily="34" charset="0"/>
                </a:endParaRPr>
              </a:p>
              <a:p>
                <a:pPr>
                  <a:defRPr/>
                </a:pPr>
                <a:r>
                  <a:rPr lang="pl-PL" dirty="0">
                    <a:solidFill>
                      <a:schemeClr val="tx1"/>
                    </a:solidFill>
                    <a:latin typeface="Candara" pitchFamily="34" charset="0"/>
                  </a:rPr>
                  <a:t>246 505 023 PLN</a:t>
                </a:r>
                <a:endParaRPr lang="pl-PL" b="1" dirty="0">
                  <a:solidFill>
                    <a:schemeClr val="tx1"/>
                  </a:solidFill>
                  <a:latin typeface="Candara" pitchFamily="34" charset="0"/>
                </a:endParaRPr>
              </a:p>
              <a:p>
                <a:pPr>
                  <a:defRPr/>
                </a:pPr>
                <a:endParaRPr lang="pl-PL" b="1" dirty="0">
                  <a:solidFill>
                    <a:schemeClr val="tx1"/>
                  </a:solidFill>
                  <a:latin typeface="Candara" pitchFamily="34" charset="0"/>
                </a:endParaRPr>
              </a:p>
              <a:p>
                <a:pPr>
                  <a:defRPr/>
                </a:pPr>
                <a:r>
                  <a:rPr lang="pl-PL" b="1" dirty="0" err="1">
                    <a:solidFill>
                      <a:schemeClr val="tx1"/>
                    </a:solidFill>
                    <a:latin typeface="Candara" pitchFamily="34" charset="0"/>
                  </a:rPr>
                  <a:t>Taxes</a:t>
                </a:r>
                <a:r>
                  <a:rPr lang="pl-PL" b="1" dirty="0">
                    <a:solidFill>
                      <a:schemeClr val="tx1"/>
                    </a:solidFill>
                    <a:latin typeface="Candara" pitchFamily="34" charset="0"/>
                  </a:rPr>
                  <a:t> </a:t>
                </a:r>
                <a:r>
                  <a:rPr lang="pl-PL" b="1" dirty="0" err="1">
                    <a:solidFill>
                      <a:schemeClr val="tx1"/>
                    </a:solidFill>
                    <a:latin typeface="Candara" pitchFamily="34" charset="0"/>
                  </a:rPr>
                  <a:t>or</a:t>
                </a:r>
                <a:r>
                  <a:rPr lang="pl-PL" b="1" dirty="0">
                    <a:solidFill>
                      <a:schemeClr val="tx1"/>
                    </a:solidFill>
                    <a:latin typeface="Candara" pitchFamily="34" charset="0"/>
                  </a:rPr>
                  <a:t> </a:t>
                </a:r>
                <a:r>
                  <a:rPr lang="pl-PL" b="1" dirty="0" err="1">
                    <a:solidFill>
                      <a:schemeClr val="tx1"/>
                    </a:solidFill>
                    <a:latin typeface="Candara" pitchFamily="34" charset="0"/>
                  </a:rPr>
                  <a:t>charges</a:t>
                </a:r>
                <a:endParaRPr lang="pl-PL" b="1" dirty="0">
                  <a:solidFill>
                    <a:schemeClr val="tx1"/>
                  </a:solidFill>
                  <a:latin typeface="Candara" pitchFamily="34" charset="0"/>
                </a:endParaRPr>
              </a:p>
              <a:p>
                <a:pPr>
                  <a:defRPr/>
                </a:pPr>
                <a:r>
                  <a:rPr lang="pl-PL" dirty="0">
                    <a:solidFill>
                      <a:schemeClr val="tx1"/>
                    </a:solidFill>
                    <a:latin typeface="Candara" pitchFamily="34" charset="0"/>
                  </a:rPr>
                  <a:t>228 929 821 PLN</a:t>
                </a:r>
                <a:endParaRPr lang="pl-PL" b="1" dirty="0">
                  <a:solidFill>
                    <a:schemeClr val="tx1"/>
                  </a:solidFill>
                  <a:latin typeface="Candara" pitchFamily="34" charset="0"/>
                </a:endParaRPr>
              </a:p>
              <a:p>
                <a:pPr algn="ctr"/>
                <a:endParaRPr lang="pl-PL" dirty="0">
                  <a:solidFill>
                    <a:schemeClr val="tx1"/>
                  </a:solidFill>
                  <a:latin typeface="Candara" pitchFamily="34" charset="0"/>
                </a:endParaRPr>
              </a:p>
            </p:txBody>
          </p:sp>
        </p:grpSp>
        <p:grpSp>
          <p:nvGrpSpPr>
            <p:cNvPr id="30" name="Grupa 29"/>
            <p:cNvGrpSpPr/>
            <p:nvPr/>
          </p:nvGrpSpPr>
          <p:grpSpPr>
            <a:xfrm>
              <a:off x="6012161" y="1340768"/>
              <a:ext cx="2016224" cy="4752528"/>
              <a:chOff x="755576" y="1556792"/>
              <a:chExt cx="2016224" cy="3528392"/>
            </a:xfrm>
          </p:grpSpPr>
          <p:sp>
            <p:nvSpPr>
              <p:cNvPr id="33" name="Prostokąt 32"/>
              <p:cNvSpPr/>
              <p:nvPr/>
            </p:nvSpPr>
            <p:spPr>
              <a:xfrm>
                <a:off x="755576" y="1556792"/>
                <a:ext cx="2016224" cy="1008112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pl-PL" b="1" dirty="0" err="1">
                    <a:solidFill>
                      <a:schemeClr val="bg1"/>
                    </a:solidFill>
                    <a:latin typeface="Candara" pitchFamily="34" charset="0"/>
                  </a:rPr>
                  <a:t>Expenditure</a:t>
                </a:r>
                <a:r>
                  <a:rPr lang="pl-PL" b="1" dirty="0">
                    <a:solidFill>
                      <a:schemeClr val="bg1"/>
                    </a:solidFill>
                    <a:latin typeface="Candara" pitchFamily="34" charset="0"/>
                  </a:rPr>
                  <a:t> </a:t>
                </a:r>
              </a:p>
              <a:p>
                <a:pPr algn="ctr"/>
                <a:r>
                  <a:rPr lang="pl-PL" b="1" dirty="0">
                    <a:solidFill>
                      <a:schemeClr val="bg1"/>
                    </a:solidFill>
                    <a:latin typeface="Candara" pitchFamily="34" charset="0"/>
                  </a:rPr>
                  <a:t>1 340 514 618 zł</a:t>
                </a:r>
              </a:p>
            </p:txBody>
          </p:sp>
          <p:sp>
            <p:nvSpPr>
              <p:cNvPr id="32" name="Prostokąt 31"/>
              <p:cNvSpPr/>
              <p:nvPr/>
            </p:nvSpPr>
            <p:spPr>
              <a:xfrm>
                <a:off x="755576" y="2564904"/>
                <a:ext cx="2016224" cy="252028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pl-PL" b="1" dirty="0" err="1">
                    <a:solidFill>
                      <a:schemeClr val="tx1"/>
                    </a:solidFill>
                    <a:latin typeface="Candara" pitchFamily="34" charset="0"/>
                  </a:rPr>
                  <a:t>Education</a:t>
                </a:r>
                <a:r>
                  <a:rPr lang="pl-PL" b="1" dirty="0">
                    <a:solidFill>
                      <a:schemeClr val="tx1"/>
                    </a:solidFill>
                    <a:latin typeface="Candara" pitchFamily="34" charset="0"/>
                  </a:rPr>
                  <a:t> and </a:t>
                </a:r>
                <a:r>
                  <a:rPr lang="pl-PL" b="1" dirty="0" err="1">
                    <a:solidFill>
                      <a:schemeClr val="tx1"/>
                    </a:solidFill>
                    <a:latin typeface="Candara" pitchFamily="34" charset="0"/>
                  </a:rPr>
                  <a:t>educational</a:t>
                </a:r>
                <a:r>
                  <a:rPr lang="pl-PL" b="1" dirty="0">
                    <a:solidFill>
                      <a:schemeClr val="tx1"/>
                    </a:solidFill>
                    <a:latin typeface="Candara" pitchFamily="34" charset="0"/>
                  </a:rPr>
                  <a:t> </a:t>
                </a:r>
                <a:r>
                  <a:rPr lang="pl-PL" b="1" dirty="0" err="1">
                    <a:solidFill>
                      <a:schemeClr val="tx1"/>
                    </a:solidFill>
                    <a:latin typeface="Candara" pitchFamily="34" charset="0"/>
                  </a:rPr>
                  <a:t>care</a:t>
                </a:r>
                <a:endParaRPr lang="pl-PL" b="1" dirty="0">
                  <a:solidFill>
                    <a:schemeClr val="tx1"/>
                  </a:solidFill>
                  <a:latin typeface="Candara" pitchFamily="34" charset="0"/>
                </a:endParaRPr>
              </a:p>
              <a:p>
                <a:pPr>
                  <a:defRPr/>
                </a:pPr>
                <a:r>
                  <a:rPr lang="pl-PL" dirty="0">
                    <a:solidFill>
                      <a:schemeClr val="tx1"/>
                    </a:solidFill>
                    <a:latin typeface="Candara" pitchFamily="34" charset="0"/>
                  </a:rPr>
                  <a:t>425 671 101 PLN</a:t>
                </a:r>
                <a:endParaRPr lang="pl-PL" b="1" dirty="0">
                  <a:solidFill>
                    <a:schemeClr val="tx1"/>
                  </a:solidFill>
                  <a:latin typeface="Candara" pitchFamily="34" charset="0"/>
                </a:endParaRPr>
              </a:p>
              <a:p>
                <a:pPr>
                  <a:defRPr/>
                </a:pPr>
                <a:endParaRPr lang="pl-PL" b="1" dirty="0">
                  <a:solidFill>
                    <a:schemeClr val="tx1"/>
                  </a:solidFill>
                  <a:latin typeface="Candara" pitchFamily="34" charset="0"/>
                </a:endParaRPr>
              </a:p>
              <a:p>
                <a:pPr>
                  <a:defRPr/>
                </a:pPr>
                <a:r>
                  <a:rPr lang="pl-PL" b="1" dirty="0">
                    <a:solidFill>
                      <a:schemeClr val="tx1"/>
                    </a:solidFill>
                    <a:latin typeface="Candara" pitchFamily="34" charset="0"/>
                  </a:rPr>
                  <a:t>Transport and </a:t>
                </a:r>
                <a:r>
                  <a:rPr lang="pl-PL" b="1" dirty="0" err="1">
                    <a:solidFill>
                      <a:schemeClr val="tx1"/>
                    </a:solidFill>
                    <a:latin typeface="Candara" pitchFamily="34" charset="0"/>
                  </a:rPr>
                  <a:t>communication</a:t>
                </a:r>
                <a:endParaRPr lang="pl-PL" b="1" dirty="0">
                  <a:solidFill>
                    <a:schemeClr val="tx1"/>
                  </a:solidFill>
                  <a:latin typeface="Candara" pitchFamily="34" charset="0"/>
                </a:endParaRPr>
              </a:p>
              <a:p>
                <a:pPr>
                  <a:defRPr/>
                </a:pPr>
                <a:r>
                  <a:rPr lang="pl-PL" b="1" dirty="0">
                    <a:solidFill>
                      <a:schemeClr val="tx1"/>
                    </a:solidFill>
                    <a:latin typeface="Candara" pitchFamily="34" charset="0"/>
                  </a:rPr>
                  <a:t> </a:t>
                </a:r>
                <a:r>
                  <a:rPr lang="pl-PL" dirty="0">
                    <a:solidFill>
                      <a:schemeClr val="tx1"/>
                    </a:solidFill>
                    <a:latin typeface="Candara" pitchFamily="34" charset="0"/>
                  </a:rPr>
                  <a:t>289 175 926 PLN</a:t>
                </a:r>
                <a:endParaRPr lang="pl-PL" b="1" dirty="0">
                  <a:solidFill>
                    <a:schemeClr val="tx1"/>
                  </a:solidFill>
                  <a:latin typeface="Candara" pitchFamily="34" charset="0"/>
                </a:endParaRPr>
              </a:p>
              <a:p>
                <a:pPr>
                  <a:defRPr/>
                </a:pPr>
                <a:endParaRPr lang="pl-PL" b="1" dirty="0">
                  <a:solidFill>
                    <a:schemeClr val="tx1"/>
                  </a:solidFill>
                  <a:latin typeface="Candara" pitchFamily="34" charset="0"/>
                </a:endParaRPr>
              </a:p>
              <a:p>
                <a:pPr>
                  <a:defRPr/>
                </a:pPr>
                <a:r>
                  <a:rPr lang="pl-PL" b="1" dirty="0" err="1">
                    <a:solidFill>
                      <a:schemeClr val="tx1"/>
                    </a:solidFill>
                    <a:latin typeface="Candara" pitchFamily="34" charset="0"/>
                  </a:rPr>
                  <a:t>Health</a:t>
                </a:r>
                <a:r>
                  <a:rPr lang="pl-PL" b="1" dirty="0">
                    <a:solidFill>
                      <a:schemeClr val="tx1"/>
                    </a:solidFill>
                    <a:latin typeface="Candara" pitchFamily="34" charset="0"/>
                  </a:rPr>
                  <a:t> and </a:t>
                </a:r>
                <a:r>
                  <a:rPr lang="pl-PL" b="1" dirty="0" err="1">
                    <a:solidFill>
                      <a:schemeClr val="tx1"/>
                    </a:solidFill>
                    <a:latin typeface="Candara" pitchFamily="34" charset="0"/>
                  </a:rPr>
                  <a:t>social</a:t>
                </a:r>
                <a:r>
                  <a:rPr lang="pl-PL" b="1" dirty="0">
                    <a:solidFill>
                      <a:schemeClr val="tx1"/>
                    </a:solidFill>
                    <a:latin typeface="Candara" pitchFamily="34" charset="0"/>
                  </a:rPr>
                  <a:t> </a:t>
                </a:r>
                <a:r>
                  <a:rPr lang="pl-PL" b="1" dirty="0" err="1">
                    <a:solidFill>
                      <a:schemeClr val="tx1"/>
                    </a:solidFill>
                    <a:latin typeface="Candara" pitchFamily="34" charset="0"/>
                  </a:rPr>
                  <a:t>care</a:t>
                </a:r>
                <a:endParaRPr lang="pl-PL" b="1" dirty="0">
                  <a:solidFill>
                    <a:schemeClr val="tx1"/>
                  </a:solidFill>
                  <a:latin typeface="Candara" pitchFamily="34" charset="0"/>
                </a:endParaRPr>
              </a:p>
              <a:p>
                <a:pPr>
                  <a:defRPr/>
                </a:pPr>
                <a:r>
                  <a:rPr lang="pl-PL" b="1" dirty="0">
                    <a:solidFill>
                      <a:schemeClr val="tx1"/>
                    </a:solidFill>
                    <a:latin typeface="Candara" pitchFamily="34" charset="0"/>
                  </a:rPr>
                  <a:t> </a:t>
                </a:r>
                <a:r>
                  <a:rPr lang="pl-PL" dirty="0">
                    <a:solidFill>
                      <a:schemeClr val="tx1"/>
                    </a:solidFill>
                    <a:latin typeface="Candara" pitchFamily="34" charset="0"/>
                  </a:rPr>
                  <a:t>289 214 152 PLN</a:t>
                </a:r>
                <a:endParaRPr lang="pl-PL" b="1" dirty="0">
                  <a:solidFill>
                    <a:schemeClr val="tx1"/>
                  </a:solidFill>
                  <a:latin typeface="Candara" pitchFamily="34" charset="0"/>
                </a:endParaRPr>
              </a:p>
            </p:txBody>
          </p:sp>
        </p:grpSp>
        <p:sp>
          <p:nvSpPr>
            <p:cNvPr id="34" name="Trójkąt równoramienny 33"/>
            <p:cNvSpPr/>
            <p:nvPr/>
          </p:nvSpPr>
          <p:spPr>
            <a:xfrm rot="5400000">
              <a:off x="1691680" y="3068960"/>
              <a:ext cx="4752528" cy="1296144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1" name="Trójkąt równoramienny 40"/>
            <p:cNvSpPr/>
            <p:nvPr/>
          </p:nvSpPr>
          <p:spPr>
            <a:xfrm rot="16200000">
              <a:off x="2987825" y="3068960"/>
              <a:ext cx="4752528" cy="1296144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6" name="Prostokąt 6"/>
          <p:cNvSpPr>
            <a:spLocks noChangeArrowheads="1"/>
          </p:cNvSpPr>
          <p:nvPr/>
        </p:nvSpPr>
        <p:spPr bwMode="auto">
          <a:xfrm>
            <a:off x="0" y="6642556"/>
            <a:ext cx="453650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800" dirty="0">
                <a:latin typeface="Candara" pitchFamily="34" charset="0"/>
              </a:rPr>
              <a:t>Source: Budget resolution of the City of Bielsko-Biała 2019.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PP_tlo_bo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cxnSp>
        <p:nvCxnSpPr>
          <p:cNvPr id="14" name="Łącznik prosty 13"/>
          <p:cNvCxnSpPr/>
          <p:nvPr/>
        </p:nvCxnSpPr>
        <p:spPr>
          <a:xfrm>
            <a:off x="899592" y="764704"/>
            <a:ext cx="6840760" cy="0"/>
          </a:xfrm>
          <a:prstGeom prst="line">
            <a:avLst/>
          </a:prstGeom>
          <a:ln w="28575">
            <a:solidFill>
              <a:srgbClr val="FF99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5" name="Picture 1" descr="C:\Documents and Settings\oleksiuks\Pulpit\BB_logo.jpg"/>
          <p:cNvPicPr>
            <a:picLocks noChangeAspect="1" noChangeArrowheads="1"/>
          </p:cNvPicPr>
          <p:nvPr/>
        </p:nvPicPr>
        <p:blipFill>
          <a:blip r:embed="rId4" cstate="print"/>
          <a:srcRect l="15350" t="18115" r="14563" b="18115"/>
          <a:stretch>
            <a:fillRect/>
          </a:stretch>
        </p:blipFill>
        <p:spPr bwMode="auto">
          <a:xfrm>
            <a:off x="7920880" y="44624"/>
            <a:ext cx="1115616" cy="777170"/>
          </a:xfrm>
          <a:prstGeom prst="rect">
            <a:avLst/>
          </a:prstGeom>
          <a:noFill/>
        </p:spPr>
      </p:pic>
      <p:sp>
        <p:nvSpPr>
          <p:cNvPr id="6" name="Prostokąt 5"/>
          <p:cNvSpPr/>
          <p:nvPr/>
        </p:nvSpPr>
        <p:spPr>
          <a:xfrm>
            <a:off x="827584" y="260648"/>
            <a:ext cx="76042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latin typeface="Candara" pitchFamily="34" charset="0"/>
              </a:rPr>
              <a:t>Bielsko-Biała – pro-investment policy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2339752" y="980728"/>
            <a:ext cx="468153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1600" b="1" dirty="0">
                <a:latin typeface="Candara" pitchFamily="34" charset="0"/>
              </a:rPr>
              <a:t>Expenditure</a:t>
            </a:r>
            <a:r>
              <a:rPr lang="pl-PL" sz="1600" b="1" dirty="0">
                <a:latin typeface="Candara" pitchFamily="34" charset="0"/>
              </a:rPr>
              <a:t>s</a:t>
            </a:r>
            <a:r>
              <a:rPr lang="en-US" sz="1600" b="1" dirty="0">
                <a:latin typeface="Candara" pitchFamily="34" charset="0"/>
              </a:rPr>
              <a:t> for investments</a:t>
            </a:r>
            <a:r>
              <a:rPr lang="pl-PL" sz="1600" b="1" dirty="0">
                <a:latin typeface="Candara" pitchFamily="34" charset="0"/>
              </a:rPr>
              <a:t> in the </a:t>
            </a:r>
            <a:r>
              <a:rPr lang="pl-PL" sz="1600" b="1" dirty="0" err="1">
                <a:latin typeface="Candara" pitchFamily="34" charset="0"/>
              </a:rPr>
              <a:t>years</a:t>
            </a:r>
            <a:r>
              <a:rPr lang="pl-PL" sz="1600" b="1" dirty="0">
                <a:latin typeface="Candara" pitchFamily="34" charset="0"/>
              </a:rPr>
              <a:t> </a:t>
            </a:r>
          </a:p>
          <a:p>
            <a:pPr algn="ctr"/>
            <a:r>
              <a:rPr lang="pl-PL" sz="1600" b="1" dirty="0">
                <a:latin typeface="Candara" pitchFamily="34" charset="0"/>
              </a:rPr>
              <a:t>2000-2018</a:t>
            </a:r>
          </a:p>
        </p:txBody>
      </p:sp>
      <p:sp>
        <p:nvSpPr>
          <p:cNvPr id="9" name="Prostokąt 8"/>
          <p:cNvSpPr>
            <a:spLocks noChangeArrowheads="1"/>
          </p:cNvSpPr>
          <p:nvPr/>
        </p:nvSpPr>
        <p:spPr bwMode="auto">
          <a:xfrm>
            <a:off x="1403350" y="1772816"/>
            <a:ext cx="31686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200" b="1" dirty="0" err="1">
                <a:latin typeface="Candara" pitchFamily="34" charset="0"/>
              </a:rPr>
              <a:t>Expenditures</a:t>
            </a:r>
            <a:r>
              <a:rPr lang="pl-PL" sz="1200" b="1" dirty="0">
                <a:latin typeface="Candara" pitchFamily="34" charset="0"/>
              </a:rPr>
              <a:t> for </a:t>
            </a:r>
            <a:r>
              <a:rPr lang="pl-PL" sz="1200" b="1" dirty="0" err="1">
                <a:latin typeface="Candara" pitchFamily="34" charset="0"/>
              </a:rPr>
              <a:t>investments</a:t>
            </a:r>
            <a:r>
              <a:rPr lang="pl-PL" sz="1200" b="1" dirty="0">
                <a:latin typeface="Candara" pitchFamily="34" charset="0"/>
              </a:rPr>
              <a:t>  2000-2018</a:t>
            </a:r>
          </a:p>
        </p:txBody>
      </p:sp>
      <p:sp>
        <p:nvSpPr>
          <p:cNvPr id="10" name="Prostokąt 6"/>
          <p:cNvSpPr>
            <a:spLocks noChangeArrowheads="1"/>
          </p:cNvSpPr>
          <p:nvPr/>
        </p:nvSpPr>
        <p:spPr bwMode="auto">
          <a:xfrm>
            <a:off x="5436096" y="1772816"/>
            <a:ext cx="33845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200" b="1" dirty="0">
                <a:latin typeface="Candara" pitchFamily="34" charset="0"/>
              </a:rPr>
              <a:t>P</a:t>
            </a:r>
            <a:r>
              <a:rPr lang="en-US" sz="1200" b="1" dirty="0" err="1">
                <a:latin typeface="Candara" pitchFamily="34" charset="0"/>
              </a:rPr>
              <a:t>ercentage</a:t>
            </a:r>
            <a:r>
              <a:rPr lang="en-US" sz="1200" b="1" dirty="0">
                <a:latin typeface="Candara" pitchFamily="34" charset="0"/>
              </a:rPr>
              <a:t> of </a:t>
            </a:r>
            <a:r>
              <a:rPr lang="pl-PL" sz="1200" b="1" dirty="0">
                <a:latin typeface="Candara" pitchFamily="34" charset="0"/>
              </a:rPr>
              <a:t>e</a:t>
            </a:r>
            <a:r>
              <a:rPr lang="en-US" sz="1200" b="1" dirty="0" err="1">
                <a:latin typeface="Candara" pitchFamily="34" charset="0"/>
              </a:rPr>
              <a:t>xpenditure</a:t>
            </a:r>
            <a:r>
              <a:rPr lang="pl-PL" sz="1200" b="1" dirty="0">
                <a:latin typeface="Candara" pitchFamily="34" charset="0"/>
              </a:rPr>
              <a:t>s</a:t>
            </a:r>
            <a:r>
              <a:rPr lang="en-US" sz="1200" b="1" dirty="0">
                <a:latin typeface="Candara" pitchFamily="34" charset="0"/>
              </a:rPr>
              <a:t> for investments </a:t>
            </a:r>
            <a:endParaRPr lang="pl-PL" sz="1200" b="1" dirty="0">
              <a:latin typeface="Candara" pitchFamily="34" charset="0"/>
            </a:endParaRPr>
          </a:p>
          <a:p>
            <a:pPr algn="ctr"/>
            <a:r>
              <a:rPr lang="en-US" sz="1200" b="1" dirty="0">
                <a:latin typeface="Candara" pitchFamily="34" charset="0"/>
              </a:rPr>
              <a:t>(in the total </a:t>
            </a:r>
            <a:r>
              <a:rPr lang="pl-PL" sz="1200" b="1" dirty="0" err="1">
                <a:latin typeface="Candara" pitchFamily="34" charset="0"/>
              </a:rPr>
              <a:t>expenses</a:t>
            </a:r>
            <a:r>
              <a:rPr lang="en-US" sz="1200" b="1" dirty="0">
                <a:latin typeface="Candara" pitchFamily="34" charset="0"/>
              </a:rPr>
              <a:t>)</a:t>
            </a:r>
            <a:r>
              <a:rPr lang="en-US" sz="1200" b="1" dirty="0">
                <a:solidFill>
                  <a:schemeClr val="accent3"/>
                </a:solidFill>
                <a:latin typeface="Candara" pitchFamily="34" charset="0"/>
              </a:rPr>
              <a:t> </a:t>
            </a:r>
            <a:r>
              <a:rPr lang="pl-PL" sz="1200" b="1" dirty="0">
                <a:latin typeface="Candara" pitchFamily="34" charset="0"/>
              </a:rPr>
              <a:t>2000-2018</a:t>
            </a:r>
          </a:p>
          <a:p>
            <a:pPr algn="ctr"/>
            <a:endParaRPr lang="pl-PL" sz="1200" b="1" dirty="0">
              <a:latin typeface="Candara" pitchFamily="34" charset="0"/>
            </a:endParaRPr>
          </a:p>
        </p:txBody>
      </p:sp>
      <p:sp>
        <p:nvSpPr>
          <p:cNvPr id="11" name="Prostokąt 6"/>
          <p:cNvSpPr>
            <a:spLocks noChangeArrowheads="1"/>
          </p:cNvSpPr>
          <p:nvPr/>
        </p:nvSpPr>
        <p:spPr bwMode="auto">
          <a:xfrm>
            <a:off x="0" y="6642556"/>
            <a:ext cx="453650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800" dirty="0">
                <a:latin typeface="Candara" pitchFamily="34" charset="0"/>
              </a:rPr>
              <a:t>Source: </a:t>
            </a:r>
            <a:r>
              <a:rPr lang="en-US" sz="800" dirty="0">
                <a:latin typeface="Candara" pitchFamily="34" charset="0"/>
              </a:rPr>
              <a:t>Report on the implementation of the </a:t>
            </a:r>
            <a:r>
              <a:rPr lang="pl-PL" sz="800" dirty="0">
                <a:latin typeface="Candara" pitchFamily="34" charset="0"/>
              </a:rPr>
              <a:t>C</a:t>
            </a:r>
            <a:r>
              <a:rPr lang="en-US" sz="800" dirty="0" err="1">
                <a:latin typeface="Candara" pitchFamily="34" charset="0"/>
              </a:rPr>
              <a:t>ity</a:t>
            </a:r>
            <a:r>
              <a:rPr lang="en-US" sz="800" dirty="0">
                <a:latin typeface="Candara" pitchFamily="34" charset="0"/>
              </a:rPr>
              <a:t> budget</a:t>
            </a:r>
            <a:r>
              <a:rPr lang="pl-PL" sz="800" dirty="0">
                <a:latin typeface="Candara" pitchFamily="34" charset="0"/>
              </a:rPr>
              <a:t> in the </a:t>
            </a:r>
            <a:r>
              <a:rPr lang="pl-PL" sz="800" dirty="0" err="1">
                <a:latin typeface="Candara" pitchFamily="34" charset="0"/>
              </a:rPr>
              <a:t>years</a:t>
            </a:r>
            <a:r>
              <a:rPr lang="pl-PL" sz="800" dirty="0">
                <a:latin typeface="Candara" pitchFamily="34" charset="0"/>
              </a:rPr>
              <a:t>: 2000 - 2018</a:t>
            </a:r>
          </a:p>
        </p:txBody>
      </p:sp>
      <p:graphicFrame>
        <p:nvGraphicFramePr>
          <p:cNvPr id="17" name="Wykres 16"/>
          <p:cNvGraphicFramePr/>
          <p:nvPr/>
        </p:nvGraphicFramePr>
        <p:xfrm>
          <a:off x="539552" y="2276872"/>
          <a:ext cx="4248472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Wykres 17"/>
          <p:cNvGraphicFramePr/>
          <p:nvPr/>
        </p:nvGraphicFramePr>
        <p:xfrm>
          <a:off x="4932040" y="2204864"/>
          <a:ext cx="4104456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 descr="PP_tlo_b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cxnSp>
        <p:nvCxnSpPr>
          <p:cNvPr id="25" name="Łącznik prosty 24"/>
          <p:cNvCxnSpPr/>
          <p:nvPr/>
        </p:nvCxnSpPr>
        <p:spPr>
          <a:xfrm>
            <a:off x="899592" y="764704"/>
            <a:ext cx="6840760" cy="0"/>
          </a:xfrm>
          <a:prstGeom prst="line">
            <a:avLst/>
          </a:prstGeom>
          <a:ln w="28575">
            <a:solidFill>
              <a:srgbClr val="FF99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26" name="Picture 1" descr="C:\Documents and Settings\oleksiuks\Pulpit\BB_logo.jpg"/>
          <p:cNvPicPr>
            <a:picLocks noChangeAspect="1" noChangeArrowheads="1"/>
          </p:cNvPicPr>
          <p:nvPr/>
        </p:nvPicPr>
        <p:blipFill>
          <a:blip r:embed="rId3" cstate="print"/>
          <a:srcRect l="15350" t="18115" r="14563" b="18115"/>
          <a:stretch>
            <a:fillRect/>
          </a:stretch>
        </p:blipFill>
        <p:spPr bwMode="auto">
          <a:xfrm>
            <a:off x="7920880" y="44624"/>
            <a:ext cx="1115616" cy="777170"/>
          </a:xfrm>
          <a:prstGeom prst="rect">
            <a:avLst/>
          </a:prstGeom>
          <a:noFill/>
        </p:spPr>
      </p:pic>
      <p:sp>
        <p:nvSpPr>
          <p:cNvPr id="23556" name="Prostokąt 14"/>
          <p:cNvSpPr>
            <a:spLocks noChangeArrowheads="1"/>
          </p:cNvSpPr>
          <p:nvPr/>
        </p:nvSpPr>
        <p:spPr bwMode="auto">
          <a:xfrm>
            <a:off x="3707904" y="2288485"/>
            <a:ext cx="3023939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912813"/>
            <a:r>
              <a:rPr lang="pl-PL" sz="1300" b="1" dirty="0">
                <a:latin typeface="Candara" pitchFamily="34" charset="0"/>
              </a:rPr>
              <a:t>T</a:t>
            </a:r>
            <a:r>
              <a:rPr lang="en-US" sz="1300" b="1" dirty="0">
                <a:latin typeface="Candara" pitchFamily="34" charset="0"/>
              </a:rPr>
              <a:t>he revitalization</a:t>
            </a:r>
            <a:r>
              <a:rPr lang="pl-PL" sz="1300" b="1" dirty="0">
                <a:latin typeface="Candara" pitchFamily="34" charset="0"/>
              </a:rPr>
              <a:t> </a:t>
            </a:r>
            <a:r>
              <a:rPr lang="en-US" sz="1300" b="1" dirty="0">
                <a:latin typeface="Candara" pitchFamily="34" charset="0"/>
              </a:rPr>
              <a:t>of buildings</a:t>
            </a:r>
            <a:r>
              <a:rPr lang="pl-PL" sz="1300" b="1" dirty="0">
                <a:latin typeface="Candara" pitchFamily="34" charset="0"/>
              </a:rPr>
              <a:t> </a:t>
            </a:r>
            <a:br>
              <a:rPr lang="pl-PL" sz="1300" b="1" dirty="0">
                <a:latin typeface="Candara" pitchFamily="34" charset="0"/>
              </a:rPr>
            </a:br>
            <a:r>
              <a:rPr lang="en-US" sz="1300" b="1" dirty="0">
                <a:latin typeface="Candara" pitchFamily="34" charset="0"/>
              </a:rPr>
              <a:t>in the </a:t>
            </a:r>
            <a:r>
              <a:rPr lang="en-US" sz="1300" b="1" dirty="0" err="1">
                <a:latin typeface="Candara" pitchFamily="34" charset="0"/>
              </a:rPr>
              <a:t>Bielsko</a:t>
            </a:r>
            <a:r>
              <a:rPr lang="en-US" sz="1300" b="1" dirty="0">
                <a:latin typeface="Candara" pitchFamily="34" charset="0"/>
              </a:rPr>
              <a:t> Old Town</a:t>
            </a:r>
            <a:r>
              <a:rPr lang="pl-PL" sz="1300" b="1" dirty="0">
                <a:latin typeface="Candara" pitchFamily="34" charset="0"/>
              </a:rPr>
              <a:t>   </a:t>
            </a:r>
          </a:p>
          <a:p>
            <a:pPr algn="r" defTabSz="912813"/>
            <a:r>
              <a:rPr lang="pl-PL" sz="1300" dirty="0">
                <a:latin typeface="Candara" pitchFamily="34" charset="0"/>
              </a:rPr>
              <a:t>(</a:t>
            </a:r>
            <a:r>
              <a:rPr lang="pl-PL" sz="1300" dirty="0" err="1">
                <a:latin typeface="Candara" pitchFamily="34" charset="0"/>
              </a:rPr>
              <a:t>value</a:t>
            </a:r>
            <a:r>
              <a:rPr lang="pl-PL" sz="1300" dirty="0">
                <a:latin typeface="Candara" pitchFamily="34" charset="0"/>
              </a:rPr>
              <a:t> of the investment: 11,5 mln PLN)</a:t>
            </a:r>
          </a:p>
        </p:txBody>
      </p:sp>
      <p:sp>
        <p:nvSpPr>
          <p:cNvPr id="23557" name="Prostokąt 13"/>
          <p:cNvSpPr>
            <a:spLocks noChangeArrowheads="1"/>
          </p:cNvSpPr>
          <p:nvPr/>
        </p:nvSpPr>
        <p:spPr bwMode="auto">
          <a:xfrm>
            <a:off x="2987824" y="2950071"/>
            <a:ext cx="457200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 b="1" dirty="0">
                <a:latin typeface="Candara" pitchFamily="34" charset="0"/>
              </a:rPr>
              <a:t>Modernization and renewal of the main building </a:t>
            </a:r>
            <a:br>
              <a:rPr lang="en-US" sz="1300" b="1" dirty="0">
                <a:latin typeface="Candara" pitchFamily="34" charset="0"/>
              </a:rPr>
            </a:br>
            <a:r>
              <a:rPr lang="en-US" sz="1300" b="1" dirty="0">
                <a:latin typeface="Candara" pitchFamily="34" charset="0"/>
              </a:rPr>
              <a:t>of Polish Theatre and Small Stage in </a:t>
            </a:r>
            <a:r>
              <a:rPr lang="en-US" sz="1300" b="1" dirty="0" err="1">
                <a:latin typeface="Candara" pitchFamily="34" charset="0"/>
              </a:rPr>
              <a:t>Bielsko-Biała</a:t>
            </a:r>
            <a:br>
              <a:rPr lang="pl-PL" sz="1300" b="1" dirty="0">
                <a:latin typeface="Candara" pitchFamily="34" charset="0"/>
              </a:rPr>
            </a:br>
            <a:r>
              <a:rPr lang="pl-PL" sz="1300" dirty="0">
                <a:latin typeface="Candara" pitchFamily="34" charset="0"/>
              </a:rPr>
              <a:t>(</a:t>
            </a:r>
            <a:r>
              <a:rPr lang="pl-PL" sz="1300" dirty="0" err="1">
                <a:latin typeface="Candara" pitchFamily="34" charset="0"/>
              </a:rPr>
              <a:t>value</a:t>
            </a:r>
            <a:r>
              <a:rPr lang="pl-PL" sz="1300" dirty="0">
                <a:latin typeface="Candara" pitchFamily="34" charset="0"/>
              </a:rPr>
              <a:t> of the investment: 11,3 mln PLN)</a:t>
            </a:r>
          </a:p>
        </p:txBody>
      </p:sp>
      <p:pic>
        <p:nvPicPr>
          <p:cNvPr id="21511" name="Picture 4" descr="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088" y="2950071"/>
            <a:ext cx="2124075" cy="1390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562" name="Prostokąt 18"/>
          <p:cNvSpPr>
            <a:spLocks noChangeArrowheads="1"/>
          </p:cNvSpPr>
          <p:nvPr/>
        </p:nvSpPr>
        <p:spPr bwMode="auto">
          <a:xfrm>
            <a:off x="2915816" y="4088685"/>
            <a:ext cx="3887738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300" b="1" dirty="0">
                <a:latin typeface="Candara" pitchFamily="34" charset="0"/>
              </a:rPr>
              <a:t>Construction of the sewage system in the district </a:t>
            </a:r>
            <a:r>
              <a:rPr lang="en-US" sz="1300" b="1" dirty="0" err="1">
                <a:latin typeface="Candara" pitchFamily="34" charset="0"/>
              </a:rPr>
              <a:t>Lipnik</a:t>
            </a:r>
            <a:r>
              <a:rPr lang="en-US" sz="1300" b="1" dirty="0">
                <a:latin typeface="Candara" pitchFamily="34" charset="0"/>
              </a:rPr>
              <a:t> and </a:t>
            </a:r>
            <a:r>
              <a:rPr lang="en-US" sz="1300" b="1" dirty="0" err="1">
                <a:latin typeface="Candara" pitchFamily="34" charset="0"/>
              </a:rPr>
              <a:t>Hałcnów</a:t>
            </a:r>
            <a:r>
              <a:rPr lang="en-US" sz="1300" b="1" dirty="0">
                <a:latin typeface="Candara" pitchFamily="34" charset="0"/>
              </a:rPr>
              <a:t> of </a:t>
            </a:r>
            <a:r>
              <a:rPr lang="en-US" sz="1300" b="1" dirty="0" err="1">
                <a:latin typeface="Candara" pitchFamily="34" charset="0"/>
              </a:rPr>
              <a:t>Bielsko-Biała</a:t>
            </a:r>
            <a:br>
              <a:rPr lang="pl-PL" sz="1300" b="1" dirty="0">
                <a:latin typeface="Candara" pitchFamily="34" charset="0"/>
              </a:rPr>
            </a:br>
            <a:r>
              <a:rPr lang="pl-PL" sz="1300" dirty="0">
                <a:latin typeface="Candara" pitchFamily="34" charset="0"/>
              </a:rPr>
              <a:t>(</a:t>
            </a:r>
            <a:r>
              <a:rPr lang="pl-PL" sz="1300" dirty="0" err="1">
                <a:latin typeface="Candara" pitchFamily="34" charset="0"/>
              </a:rPr>
              <a:t>implementation</a:t>
            </a:r>
            <a:r>
              <a:rPr lang="pl-PL" sz="1300" dirty="0">
                <a:latin typeface="Candara" pitchFamily="34" charset="0"/>
              </a:rPr>
              <a:t>: AQUA S.A., </a:t>
            </a:r>
            <a:r>
              <a:rPr lang="pl-PL" sz="1300" dirty="0" err="1">
                <a:latin typeface="Candara" pitchFamily="34" charset="0"/>
              </a:rPr>
              <a:t>value</a:t>
            </a:r>
            <a:r>
              <a:rPr lang="pl-PL" sz="1300" dirty="0">
                <a:latin typeface="Candara" pitchFamily="34" charset="0"/>
              </a:rPr>
              <a:t> of the investment: 38,5 mln PLN)</a:t>
            </a:r>
          </a:p>
        </p:txBody>
      </p:sp>
      <p:pic>
        <p:nvPicPr>
          <p:cNvPr id="21515" name="Picture 1038" descr="SH100230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 t="5263"/>
          <a:stretch>
            <a:fillRect/>
          </a:stretch>
        </p:blipFill>
        <p:spPr bwMode="auto">
          <a:xfrm>
            <a:off x="6822571" y="1552566"/>
            <a:ext cx="2124075" cy="136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ole tekstowe 15"/>
          <p:cNvSpPr txBox="1"/>
          <p:nvPr/>
        </p:nvSpPr>
        <p:spPr>
          <a:xfrm>
            <a:off x="827584" y="188640"/>
            <a:ext cx="67322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800" b="1" dirty="0">
                <a:latin typeface="Candara" pitchFamily="34" charset="0"/>
              </a:rPr>
              <a:t>T</a:t>
            </a:r>
            <a:r>
              <a:rPr lang="en-US" sz="2800" b="1" dirty="0">
                <a:latin typeface="Candara" pitchFamily="34" charset="0"/>
              </a:rPr>
              <a:t>he most important municipal investments</a:t>
            </a:r>
            <a:endParaRPr lang="pl-PL" sz="2800" b="1" dirty="0">
              <a:latin typeface="Candara" pitchFamily="34" charset="0"/>
            </a:endParaRPr>
          </a:p>
          <a:p>
            <a:pPr>
              <a:defRPr/>
            </a:pPr>
            <a:endParaRPr lang="pl-PL" sz="2800" b="1" dirty="0">
              <a:latin typeface="Candara" pitchFamily="34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6" cstate="print"/>
          <a:srcRect l="29861" t="23337" r="29234" b="44385"/>
          <a:stretch>
            <a:fillRect/>
          </a:stretch>
        </p:blipFill>
        <p:spPr bwMode="auto">
          <a:xfrm>
            <a:off x="6811269" y="3542478"/>
            <a:ext cx="2123728" cy="1340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5"/>
          <p:cNvPicPr>
            <a:picLocks noChangeAspect="1" noChangeArrowheads="1"/>
          </p:cNvPicPr>
          <p:nvPr/>
        </p:nvPicPr>
        <p:blipFill>
          <a:blip r:embed="rId7" cstate="print">
            <a:lum bright="10000"/>
          </a:blip>
          <a:srcRect l="15417" t="17167" r="7802" b="24209"/>
          <a:stretch>
            <a:fillRect/>
          </a:stretch>
        </p:blipFill>
        <p:spPr bwMode="auto">
          <a:xfrm>
            <a:off x="792088" y="1005855"/>
            <a:ext cx="2124075" cy="1362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Prostokąt 13"/>
          <p:cNvSpPr>
            <a:spLocks noChangeArrowheads="1"/>
          </p:cNvSpPr>
          <p:nvPr/>
        </p:nvSpPr>
        <p:spPr bwMode="auto">
          <a:xfrm>
            <a:off x="2987824" y="1005855"/>
            <a:ext cx="424847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/>
            <a:r>
              <a:rPr lang="en-US" sz="1300" b="1" dirty="0">
                <a:latin typeface="Candara" pitchFamily="34" charset="0"/>
              </a:rPr>
              <a:t>Construction of the West Bypass of </a:t>
            </a:r>
            <a:r>
              <a:rPr lang="en-US" sz="1300" b="1" dirty="0" err="1">
                <a:latin typeface="Candara" pitchFamily="34" charset="0"/>
              </a:rPr>
              <a:t>Bielsko-Biała</a:t>
            </a:r>
            <a:r>
              <a:rPr lang="en-US" sz="1300" b="1" dirty="0">
                <a:latin typeface="Candara" pitchFamily="34" charset="0"/>
              </a:rPr>
              <a:t>: </a:t>
            </a:r>
          </a:p>
          <a:p>
            <a:pPr defTabSz="912813"/>
            <a:r>
              <a:rPr lang="en-US" sz="1300" b="1" dirty="0" err="1">
                <a:latin typeface="Candara" pitchFamily="34" charset="0"/>
              </a:rPr>
              <a:t>Klubowa</a:t>
            </a:r>
            <a:r>
              <a:rPr lang="en-US" sz="1300" b="1" dirty="0">
                <a:latin typeface="Candara" pitchFamily="34" charset="0"/>
              </a:rPr>
              <a:t> Street , City Centre Ring Road </a:t>
            </a:r>
            <a:r>
              <a:rPr lang="en-US" sz="1300" b="1" dirty="0" err="1">
                <a:latin typeface="Candara" pitchFamily="34" charset="0"/>
              </a:rPr>
              <a:t>Hulanka</a:t>
            </a:r>
            <a:r>
              <a:rPr lang="en-US" sz="1300" b="1" dirty="0">
                <a:latin typeface="Candara" pitchFamily="34" charset="0"/>
              </a:rPr>
              <a:t>, </a:t>
            </a:r>
            <a:br>
              <a:rPr lang="en-US" sz="1300" b="1" dirty="0">
                <a:latin typeface="Candara" pitchFamily="34" charset="0"/>
              </a:rPr>
            </a:br>
            <a:r>
              <a:rPr lang="pl-PL" sz="1300" b="1" dirty="0">
                <a:latin typeface="Candara" pitchFamily="34" charset="0"/>
              </a:rPr>
              <a:t>General W. Anders </a:t>
            </a:r>
            <a:r>
              <a:rPr lang="pl-PL" sz="1300" b="1" dirty="0" err="1">
                <a:latin typeface="Candara" pitchFamily="34" charset="0"/>
              </a:rPr>
              <a:t>Avenue</a:t>
            </a:r>
            <a:endParaRPr lang="pl-PL" sz="1300" b="1" dirty="0">
              <a:latin typeface="Candara" pitchFamily="34" charset="0"/>
            </a:endParaRPr>
          </a:p>
          <a:p>
            <a:pPr defTabSz="912813"/>
            <a:r>
              <a:rPr lang="pl-PL" sz="1300" dirty="0">
                <a:latin typeface="Candara" pitchFamily="34" charset="0"/>
              </a:rPr>
              <a:t>(</a:t>
            </a:r>
            <a:r>
              <a:rPr lang="pl-PL" sz="1300" dirty="0" err="1">
                <a:latin typeface="Candara" pitchFamily="34" charset="0"/>
              </a:rPr>
              <a:t>value</a:t>
            </a:r>
            <a:r>
              <a:rPr lang="pl-PL" sz="1300" dirty="0">
                <a:latin typeface="Candara" pitchFamily="34" charset="0"/>
              </a:rPr>
              <a:t> of the investment: 158 mln PLN)</a:t>
            </a:r>
          </a:p>
        </p:txBody>
      </p:sp>
      <p:pic>
        <p:nvPicPr>
          <p:cNvPr id="20" name="Picture 9" descr="C:\Documents and Settings\oleksiuks\Pulpit\1.jpg"/>
          <p:cNvPicPr>
            <a:picLocks noChangeAspect="1" noChangeArrowheads="1"/>
          </p:cNvPicPr>
          <p:nvPr/>
        </p:nvPicPr>
        <p:blipFill>
          <a:blip r:embed="rId8" cstate="print">
            <a:lum bright="10000" contrast="20000"/>
          </a:blip>
          <a:srcRect l="6351" t="4747" b="9804"/>
          <a:stretch>
            <a:fillRect/>
          </a:stretch>
        </p:blipFill>
        <p:spPr bwMode="auto">
          <a:xfrm>
            <a:off x="792088" y="4966295"/>
            <a:ext cx="2124075" cy="1343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Prostokąt 18"/>
          <p:cNvSpPr>
            <a:spLocks noChangeArrowheads="1"/>
          </p:cNvSpPr>
          <p:nvPr/>
        </p:nvSpPr>
        <p:spPr bwMode="auto">
          <a:xfrm>
            <a:off x="2987824" y="4894287"/>
            <a:ext cx="457200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/>
            <a:r>
              <a:rPr lang="en-US" sz="1300" b="1" dirty="0">
                <a:latin typeface="Candara" pitchFamily="34" charset="0"/>
              </a:rPr>
              <a:t>Construction of the multifunctional </a:t>
            </a:r>
            <a:r>
              <a:rPr lang="pl-PL" sz="1300" b="1" dirty="0">
                <a:latin typeface="Candara" pitchFamily="34" charset="0"/>
              </a:rPr>
              <a:t>hall (</a:t>
            </a:r>
            <a:r>
              <a:rPr lang="en-US" sz="1300" b="1" dirty="0">
                <a:latin typeface="Candara" pitchFamily="34" charset="0"/>
              </a:rPr>
              <a:t>sport, </a:t>
            </a:r>
            <a:br>
              <a:rPr lang="en-US" sz="1300" b="1" dirty="0">
                <a:latin typeface="Candara" pitchFamily="34" charset="0"/>
              </a:rPr>
            </a:br>
            <a:r>
              <a:rPr lang="pl-PL" sz="1300" b="1" dirty="0" err="1">
                <a:latin typeface="Candara" pitchFamily="34" charset="0"/>
              </a:rPr>
              <a:t>entertainment</a:t>
            </a:r>
            <a:r>
              <a:rPr lang="en-US" sz="1300" b="1" dirty="0">
                <a:latin typeface="Candara" pitchFamily="34" charset="0"/>
              </a:rPr>
              <a:t> and </a:t>
            </a:r>
            <a:r>
              <a:rPr lang="pl-PL" sz="1300" b="1" dirty="0" err="1">
                <a:latin typeface="Candara" pitchFamily="34" charset="0"/>
              </a:rPr>
              <a:t>exhibition</a:t>
            </a:r>
            <a:r>
              <a:rPr lang="pl-PL" sz="1300" b="1" dirty="0">
                <a:latin typeface="Candara" pitchFamily="34" charset="0"/>
              </a:rPr>
              <a:t>)</a:t>
            </a:r>
            <a:r>
              <a:rPr lang="en-US" sz="1300" b="1" dirty="0">
                <a:latin typeface="Candara" pitchFamily="34" charset="0"/>
              </a:rPr>
              <a:t> in </a:t>
            </a:r>
            <a:r>
              <a:rPr lang="en-US" sz="1300" b="1" dirty="0" err="1">
                <a:latin typeface="Candara" pitchFamily="34" charset="0"/>
              </a:rPr>
              <a:t>Bielsko-Biała</a:t>
            </a:r>
            <a:endParaRPr lang="pl-PL" sz="1300" b="1" dirty="0">
              <a:latin typeface="Candara" pitchFamily="34" charset="0"/>
            </a:endParaRPr>
          </a:p>
          <a:p>
            <a:pPr defTabSz="912813"/>
            <a:r>
              <a:rPr lang="pl-PL" sz="1300" dirty="0">
                <a:latin typeface="Candara" pitchFamily="34" charset="0"/>
              </a:rPr>
              <a:t>(</a:t>
            </a:r>
            <a:r>
              <a:rPr lang="pl-PL" sz="1300" dirty="0" err="1">
                <a:latin typeface="Candara" pitchFamily="34" charset="0"/>
              </a:rPr>
              <a:t>value</a:t>
            </a:r>
            <a:r>
              <a:rPr lang="pl-PL" sz="1300" dirty="0">
                <a:latin typeface="Candara" pitchFamily="34" charset="0"/>
              </a:rPr>
              <a:t> of the investment: 77,2 mln PLN)</a:t>
            </a:r>
          </a:p>
        </p:txBody>
      </p:sp>
      <p:pic>
        <p:nvPicPr>
          <p:cNvPr id="22" name="Picture 2" descr=" "/>
          <p:cNvPicPr>
            <a:picLocks noChangeAspect="1" noChangeArrowheads="1"/>
          </p:cNvPicPr>
          <p:nvPr/>
        </p:nvPicPr>
        <p:blipFill>
          <a:blip r:embed="rId9" cstate="print">
            <a:lum bright="10000"/>
          </a:blip>
          <a:srcRect/>
          <a:stretch>
            <a:fillRect/>
          </a:stretch>
        </p:blipFill>
        <p:spPr bwMode="auto">
          <a:xfrm>
            <a:off x="6803901" y="5312821"/>
            <a:ext cx="2124075" cy="1390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Prostokąt 20"/>
          <p:cNvSpPr>
            <a:spLocks noChangeArrowheads="1"/>
          </p:cNvSpPr>
          <p:nvPr/>
        </p:nvSpPr>
        <p:spPr bwMode="auto">
          <a:xfrm>
            <a:off x="2915816" y="6021288"/>
            <a:ext cx="385192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300" b="1" dirty="0">
                <a:latin typeface="Candara" pitchFamily="34" charset="0"/>
              </a:rPr>
              <a:t>Improvement of the road connections – Modernization of the </a:t>
            </a:r>
            <a:r>
              <a:rPr lang="en-US" sz="1300" b="1" dirty="0" err="1">
                <a:latin typeface="Candara" pitchFamily="34" charset="0"/>
              </a:rPr>
              <a:t>voivod</a:t>
            </a:r>
            <a:r>
              <a:rPr lang="pl-PL" sz="1300" b="1" dirty="0">
                <a:latin typeface="Candara" pitchFamily="34" charset="0"/>
              </a:rPr>
              <a:t>e</a:t>
            </a:r>
            <a:r>
              <a:rPr lang="en-US" sz="1300" b="1" dirty="0">
                <a:latin typeface="Candara" pitchFamily="34" charset="0"/>
              </a:rPr>
              <a:t>ship route No. 942 in </a:t>
            </a:r>
            <a:r>
              <a:rPr lang="en-US" sz="1300" b="1" dirty="0" err="1">
                <a:latin typeface="Candara" pitchFamily="34" charset="0"/>
              </a:rPr>
              <a:t>Bielsko-Biała</a:t>
            </a:r>
            <a:r>
              <a:rPr lang="pl-PL" sz="1300" b="1" dirty="0">
                <a:latin typeface="Candara" pitchFamily="34" charset="0"/>
              </a:rPr>
              <a:t> </a:t>
            </a:r>
            <a:br>
              <a:rPr lang="pl-PL" sz="1300" b="1" dirty="0">
                <a:latin typeface="Candara" pitchFamily="34" charset="0"/>
              </a:rPr>
            </a:br>
            <a:r>
              <a:rPr lang="pl-PL" sz="1300" dirty="0">
                <a:latin typeface="Candara" pitchFamily="34" charset="0"/>
              </a:rPr>
              <a:t>(</a:t>
            </a:r>
            <a:r>
              <a:rPr lang="pl-PL" sz="1300" dirty="0" err="1">
                <a:latin typeface="Candara" pitchFamily="34" charset="0"/>
              </a:rPr>
              <a:t>value</a:t>
            </a:r>
            <a:r>
              <a:rPr lang="pl-PL" sz="1300" dirty="0">
                <a:latin typeface="Candara" pitchFamily="34" charset="0"/>
              </a:rPr>
              <a:t> of the investment: 19,5 mln PLN)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descr="PP_tlo_b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cxnSp>
        <p:nvCxnSpPr>
          <p:cNvPr id="24" name="Łącznik prosty 23"/>
          <p:cNvCxnSpPr/>
          <p:nvPr/>
        </p:nvCxnSpPr>
        <p:spPr>
          <a:xfrm>
            <a:off x="899592" y="764704"/>
            <a:ext cx="6840760" cy="0"/>
          </a:xfrm>
          <a:prstGeom prst="line">
            <a:avLst/>
          </a:prstGeom>
          <a:ln w="28575">
            <a:solidFill>
              <a:srgbClr val="FF99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25" name="Picture 1" descr="C:\Documents and Settings\oleksiuks\Pulpit\BB_logo.jpg"/>
          <p:cNvPicPr>
            <a:picLocks noChangeAspect="1" noChangeArrowheads="1"/>
          </p:cNvPicPr>
          <p:nvPr/>
        </p:nvPicPr>
        <p:blipFill>
          <a:blip r:embed="rId3" cstate="print"/>
          <a:srcRect l="15350" t="18115" r="14563" b="18115"/>
          <a:stretch>
            <a:fillRect/>
          </a:stretch>
        </p:blipFill>
        <p:spPr bwMode="auto">
          <a:xfrm>
            <a:off x="7920880" y="44624"/>
            <a:ext cx="1115616" cy="777170"/>
          </a:xfrm>
          <a:prstGeom prst="rect">
            <a:avLst/>
          </a:prstGeom>
          <a:noFill/>
        </p:spPr>
      </p:pic>
      <p:sp>
        <p:nvSpPr>
          <p:cNvPr id="26" name="pole tekstowe 25"/>
          <p:cNvSpPr txBox="1"/>
          <p:nvPr/>
        </p:nvSpPr>
        <p:spPr>
          <a:xfrm>
            <a:off x="827584" y="188640"/>
            <a:ext cx="67687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800" b="1" dirty="0">
                <a:latin typeface="Candara" pitchFamily="34" charset="0"/>
              </a:rPr>
              <a:t>T</a:t>
            </a:r>
            <a:r>
              <a:rPr lang="en-US" sz="2800" b="1" dirty="0">
                <a:latin typeface="Candara" pitchFamily="34" charset="0"/>
              </a:rPr>
              <a:t>he most important municipal investments</a:t>
            </a:r>
            <a:endParaRPr lang="pl-PL" sz="2800" b="1" dirty="0">
              <a:latin typeface="Candara" pitchFamily="34" charset="0"/>
            </a:endParaRPr>
          </a:p>
          <a:p>
            <a:pPr>
              <a:defRPr/>
            </a:pPr>
            <a:endParaRPr lang="pl-PL" sz="2800" b="1" dirty="0">
              <a:latin typeface="Candara" pitchFamily="34" charset="0"/>
            </a:endParaRPr>
          </a:p>
        </p:txBody>
      </p:sp>
      <p:sp>
        <p:nvSpPr>
          <p:cNvPr id="24582" name="Prostokąt 5"/>
          <p:cNvSpPr>
            <a:spLocks noChangeArrowheads="1"/>
          </p:cNvSpPr>
          <p:nvPr/>
        </p:nvSpPr>
        <p:spPr bwMode="auto">
          <a:xfrm>
            <a:off x="2232248" y="2060848"/>
            <a:ext cx="457200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2813"/>
            <a:r>
              <a:rPr lang="en-US" sz="1300" b="1" dirty="0">
                <a:latin typeface="Candara" pitchFamily="34" charset="0"/>
              </a:rPr>
              <a:t>Reconstruction of the domestic road No. 52 </a:t>
            </a:r>
            <a:endParaRPr lang="pl-PL" sz="1300" b="1" dirty="0">
              <a:latin typeface="Candara" pitchFamily="34" charset="0"/>
            </a:endParaRPr>
          </a:p>
          <a:p>
            <a:pPr algn="r" defTabSz="912813"/>
            <a:r>
              <a:rPr lang="en-US" sz="1300" b="1" dirty="0" err="1">
                <a:latin typeface="Candara" pitchFamily="34" charset="0"/>
              </a:rPr>
              <a:t>Wyzwolenia</a:t>
            </a:r>
            <a:r>
              <a:rPr lang="en-US" sz="1300" b="1" dirty="0">
                <a:latin typeface="Candara" pitchFamily="34" charset="0"/>
              </a:rPr>
              <a:t> St./</a:t>
            </a:r>
            <a:r>
              <a:rPr lang="en-US" sz="1300" b="1" dirty="0" err="1">
                <a:latin typeface="Candara" pitchFamily="34" charset="0"/>
              </a:rPr>
              <a:t>Niepodległości</a:t>
            </a:r>
            <a:r>
              <a:rPr lang="en-US" sz="1300" b="1" dirty="0">
                <a:latin typeface="Candara" pitchFamily="34" charset="0"/>
              </a:rPr>
              <a:t>  St.</a:t>
            </a:r>
          </a:p>
          <a:p>
            <a:pPr algn="r" defTabSz="912813"/>
            <a:r>
              <a:rPr lang="en-US" sz="1300" dirty="0">
                <a:latin typeface="Candara" pitchFamily="34" charset="0"/>
              </a:rPr>
              <a:t>(value of the investment: 122 </a:t>
            </a:r>
            <a:r>
              <a:rPr lang="en-US" sz="1300" dirty="0" err="1">
                <a:latin typeface="Candara" pitchFamily="34" charset="0"/>
              </a:rPr>
              <a:t>mln</a:t>
            </a:r>
            <a:r>
              <a:rPr lang="en-US" sz="1300" dirty="0">
                <a:latin typeface="Candara" pitchFamily="34" charset="0"/>
              </a:rPr>
              <a:t> PLN</a:t>
            </a:r>
            <a:r>
              <a:rPr lang="pl-PL" sz="1300" dirty="0">
                <a:latin typeface="Candara" pitchFamily="34" charset="0"/>
              </a:rPr>
              <a:t>)</a:t>
            </a:r>
            <a:endParaRPr lang="en-US" sz="1300" dirty="0">
              <a:latin typeface="Candara" pitchFamily="34" charset="0"/>
            </a:endParaRPr>
          </a:p>
        </p:txBody>
      </p:sp>
      <p:sp>
        <p:nvSpPr>
          <p:cNvPr id="24583" name="Prostokąt 6"/>
          <p:cNvSpPr>
            <a:spLocks noChangeArrowheads="1"/>
          </p:cNvSpPr>
          <p:nvPr/>
        </p:nvSpPr>
        <p:spPr bwMode="auto">
          <a:xfrm>
            <a:off x="2915816" y="908720"/>
            <a:ext cx="3924944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>
              <a:spcBef>
                <a:spcPts val="600"/>
              </a:spcBef>
            </a:pPr>
            <a:r>
              <a:rPr lang="en-US" sz="1300" b="1" dirty="0">
                <a:latin typeface="Candara" pitchFamily="34" charset="0"/>
                <a:ea typeface="Calibri" pitchFamily="34" charset="0"/>
                <a:cs typeface="Calibri" pitchFamily="34" charset="0"/>
              </a:rPr>
              <a:t>Construction of the</a:t>
            </a:r>
            <a:r>
              <a:rPr lang="pl-PL" sz="1300" b="1" dirty="0">
                <a:latin typeface="Candara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1300" b="1" dirty="0">
                <a:latin typeface="Candara" pitchFamily="34" charset="0"/>
                <a:ea typeface="Calibri" pitchFamily="34" charset="0"/>
                <a:cs typeface="Calibri" pitchFamily="34" charset="0"/>
              </a:rPr>
              <a:t>North-East Bypass of </a:t>
            </a:r>
            <a:r>
              <a:rPr lang="en-US" sz="1300" b="1" dirty="0" err="1">
                <a:latin typeface="Candara" pitchFamily="34" charset="0"/>
                <a:ea typeface="Calibri" pitchFamily="34" charset="0"/>
                <a:cs typeface="Calibri" pitchFamily="34" charset="0"/>
              </a:rPr>
              <a:t>Bielsko-Biała</a:t>
            </a:r>
            <a:r>
              <a:rPr lang="en-US" sz="1300" b="1" dirty="0">
                <a:latin typeface="Candara" pitchFamily="34" charset="0"/>
                <a:ea typeface="Calibri" pitchFamily="34" charset="0"/>
                <a:cs typeface="Calibri" pitchFamily="34" charset="0"/>
              </a:rPr>
              <a:t> – within the frame of construction of  the expressway</a:t>
            </a:r>
            <a:r>
              <a:rPr lang="pl-PL" sz="1300" b="1" dirty="0">
                <a:latin typeface="Candara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1300" b="1" dirty="0">
                <a:latin typeface="Candara" pitchFamily="34" charset="0"/>
                <a:ea typeface="Calibri" pitchFamily="34" charset="0"/>
                <a:cs typeface="Calibri" pitchFamily="34" charset="0"/>
              </a:rPr>
              <a:t>S69 </a:t>
            </a:r>
            <a:r>
              <a:rPr lang="en-US" sz="1300" b="1" dirty="0" err="1">
                <a:latin typeface="Candara" pitchFamily="34" charset="0"/>
                <a:ea typeface="Calibri" pitchFamily="34" charset="0"/>
                <a:cs typeface="Calibri" pitchFamily="34" charset="0"/>
              </a:rPr>
              <a:t>Bielsko-Biała</a:t>
            </a:r>
            <a:r>
              <a:rPr lang="en-US" sz="1300" b="1" dirty="0">
                <a:latin typeface="Candara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pl-PL" sz="1300" b="1" dirty="0">
                <a:latin typeface="Candara" pitchFamily="34" charset="0"/>
                <a:ea typeface="Calibri" pitchFamily="34" charset="0"/>
                <a:cs typeface="Calibri" pitchFamily="34" charset="0"/>
              </a:rPr>
              <a:t>- </a:t>
            </a:r>
            <a:r>
              <a:rPr lang="en-US" sz="1300" b="1" dirty="0" err="1">
                <a:latin typeface="Candara" pitchFamily="34" charset="0"/>
                <a:ea typeface="Calibri" pitchFamily="34" charset="0"/>
                <a:cs typeface="Calibri" pitchFamily="34" charset="0"/>
              </a:rPr>
              <a:t>Żywiec</a:t>
            </a:r>
            <a:r>
              <a:rPr lang="en-US" sz="1300" b="1" dirty="0">
                <a:latin typeface="Candara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1300" dirty="0">
                <a:latin typeface="Candara" pitchFamily="34" charset="0"/>
                <a:ea typeface="Calibri" pitchFamily="34" charset="0"/>
                <a:cs typeface="Calibri" pitchFamily="34" charset="0"/>
              </a:rPr>
              <a:t>(implementation: </a:t>
            </a:r>
            <a:r>
              <a:rPr lang="en-US" sz="1300" dirty="0" err="1">
                <a:latin typeface="Candara" pitchFamily="34" charset="0"/>
                <a:ea typeface="Calibri" pitchFamily="34" charset="0"/>
                <a:cs typeface="Calibri" pitchFamily="34" charset="0"/>
              </a:rPr>
              <a:t>GDDKiA</a:t>
            </a:r>
            <a:r>
              <a:rPr lang="en-US" sz="1300" dirty="0">
                <a:latin typeface="Candara" pitchFamily="34" charset="0"/>
                <a:ea typeface="Calibri" pitchFamily="34" charset="0"/>
                <a:cs typeface="Calibri" pitchFamily="34" charset="0"/>
              </a:rPr>
              <a:t>, value of the investment: 1,5 </a:t>
            </a:r>
            <a:r>
              <a:rPr lang="en-US" sz="1300" dirty="0" err="1">
                <a:latin typeface="Candara" pitchFamily="34" charset="0"/>
                <a:ea typeface="Calibri" pitchFamily="34" charset="0"/>
                <a:cs typeface="Calibri" pitchFamily="34" charset="0"/>
              </a:rPr>
              <a:t>mld</a:t>
            </a:r>
            <a:r>
              <a:rPr lang="en-US" sz="1300" dirty="0">
                <a:latin typeface="Candara" pitchFamily="34" charset="0"/>
                <a:ea typeface="Calibri" pitchFamily="34" charset="0"/>
                <a:cs typeface="Calibri" pitchFamily="34" charset="0"/>
              </a:rPr>
              <a:t> PLN)</a:t>
            </a:r>
            <a:endParaRPr lang="pl-PL" sz="1300" dirty="0">
              <a:latin typeface="Candara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4587" name="Prostokąt 5"/>
          <p:cNvSpPr>
            <a:spLocks noChangeArrowheads="1"/>
          </p:cNvSpPr>
          <p:nvPr/>
        </p:nvSpPr>
        <p:spPr bwMode="auto">
          <a:xfrm>
            <a:off x="2843808" y="2924944"/>
            <a:ext cx="4824536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/>
            <a:r>
              <a:rPr lang="en-US" sz="1300" b="1" dirty="0">
                <a:latin typeface="Candara" pitchFamily="34" charset="0"/>
              </a:rPr>
              <a:t>Connection of the </a:t>
            </a:r>
            <a:r>
              <a:rPr lang="en-US" sz="1300" b="1" dirty="0" err="1">
                <a:latin typeface="Candara" pitchFamily="34" charset="0"/>
              </a:rPr>
              <a:t>roa</a:t>
            </a:r>
            <a:r>
              <a:rPr lang="pl-PL" sz="1300" b="1" dirty="0">
                <a:latin typeface="Candara" pitchFamily="34" charset="0"/>
              </a:rPr>
              <a:t>d</a:t>
            </a:r>
            <a:r>
              <a:rPr lang="en-US" sz="1300" b="1" dirty="0">
                <a:latin typeface="Candara" pitchFamily="34" charset="0"/>
              </a:rPr>
              <a:t>s No. 942 and No. 69 </a:t>
            </a:r>
            <a:br>
              <a:rPr lang="pl-PL" sz="1300" b="1" dirty="0">
                <a:latin typeface="Candara" pitchFamily="34" charset="0"/>
              </a:rPr>
            </a:br>
            <a:r>
              <a:rPr lang="en-US" sz="1300" b="1" dirty="0">
                <a:latin typeface="Candara" pitchFamily="34" charset="0"/>
              </a:rPr>
              <a:t>in </a:t>
            </a:r>
            <a:r>
              <a:rPr lang="en-US" sz="1300" b="1" dirty="0" err="1">
                <a:latin typeface="Candara" pitchFamily="34" charset="0"/>
              </a:rPr>
              <a:t>Bielsko-Biała</a:t>
            </a:r>
            <a:r>
              <a:rPr lang="en-US" sz="1300" b="1" dirty="0">
                <a:latin typeface="Candara" pitchFamily="34" charset="0"/>
              </a:rPr>
              <a:t>. Construction of a bridge </a:t>
            </a:r>
            <a:br>
              <a:rPr lang="pl-PL" sz="1300" b="1" dirty="0">
                <a:latin typeface="Candara" pitchFamily="34" charset="0"/>
              </a:rPr>
            </a:br>
            <a:r>
              <a:rPr lang="en-US" sz="1300" b="1" dirty="0">
                <a:latin typeface="Candara" pitchFamily="34" charset="0"/>
              </a:rPr>
              <a:t>over the river </a:t>
            </a:r>
            <a:r>
              <a:rPr lang="en-US" sz="1300" b="1" dirty="0" err="1">
                <a:latin typeface="Candara" pitchFamily="34" charset="0"/>
              </a:rPr>
              <a:t>Biała</a:t>
            </a:r>
            <a:r>
              <a:rPr lang="en-US" sz="1300" b="1" dirty="0">
                <a:latin typeface="Candara" pitchFamily="34" charset="0"/>
              </a:rPr>
              <a:t>.</a:t>
            </a:r>
          </a:p>
          <a:p>
            <a:pPr defTabSz="912813"/>
            <a:r>
              <a:rPr lang="en-US" sz="1300" dirty="0">
                <a:latin typeface="Candara" pitchFamily="34" charset="0"/>
              </a:rPr>
              <a:t>(value of the investment: 21,5 </a:t>
            </a:r>
            <a:r>
              <a:rPr lang="en-US" sz="1300" dirty="0" err="1">
                <a:latin typeface="Candara" pitchFamily="34" charset="0"/>
              </a:rPr>
              <a:t>mln</a:t>
            </a:r>
            <a:r>
              <a:rPr lang="en-US" sz="1300" dirty="0">
                <a:latin typeface="Candara" pitchFamily="34" charset="0"/>
              </a:rPr>
              <a:t> PLN</a:t>
            </a:r>
            <a:r>
              <a:rPr lang="pl-PL" sz="1300" dirty="0">
                <a:latin typeface="Candara" pitchFamily="34" charset="0"/>
              </a:rPr>
              <a:t>)</a:t>
            </a:r>
          </a:p>
        </p:txBody>
      </p:sp>
      <p:pic>
        <p:nvPicPr>
          <p:cNvPr id="24591" name="Picture 15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/>
          <a:stretch>
            <a:fillRect/>
          </a:stretch>
        </p:blipFill>
        <p:spPr bwMode="auto">
          <a:xfrm>
            <a:off x="791741" y="980728"/>
            <a:ext cx="2124075" cy="1331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5" cstate="print"/>
          <a:srcRect l="19347" t="28215" r="9713" b="15356"/>
          <a:stretch>
            <a:fillRect/>
          </a:stretch>
        </p:blipFill>
        <p:spPr bwMode="auto">
          <a:xfrm>
            <a:off x="755576" y="2996952"/>
            <a:ext cx="2106921" cy="1340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6" cstate="print"/>
          <a:srcRect t="6861" r="22242" b="25673"/>
          <a:stretch>
            <a:fillRect/>
          </a:stretch>
        </p:blipFill>
        <p:spPr bwMode="auto">
          <a:xfrm>
            <a:off x="6840760" y="1340768"/>
            <a:ext cx="2123728" cy="1349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 cstate="print"/>
          <a:srcRect l="28738" t="33020" r="24603" b="30805"/>
          <a:stretch>
            <a:fillRect/>
          </a:stretch>
        </p:blipFill>
        <p:spPr bwMode="auto">
          <a:xfrm>
            <a:off x="696299" y="5157192"/>
            <a:ext cx="2147509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Prostokąt 13"/>
          <p:cNvSpPr>
            <a:spLocks noChangeArrowheads="1"/>
          </p:cNvSpPr>
          <p:nvPr/>
        </p:nvSpPr>
        <p:spPr bwMode="auto">
          <a:xfrm>
            <a:off x="2843808" y="5301208"/>
            <a:ext cx="396044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latin typeface="Candara" pitchFamily="34" charset="0"/>
              </a:rPr>
              <a:t>Modernization  of the outdoor swimming pool „START”  and arrangement of </a:t>
            </a:r>
            <a:r>
              <a:rPr lang="en-US" sz="1300" b="1" dirty="0" err="1">
                <a:latin typeface="Candara" pitchFamily="34" charset="0"/>
              </a:rPr>
              <a:t>Dębowiec</a:t>
            </a:r>
            <a:r>
              <a:rPr lang="en-US" sz="1300" b="1" dirty="0">
                <a:latin typeface="Candara" pitchFamily="34" charset="0"/>
              </a:rPr>
              <a:t> slope into the all</a:t>
            </a:r>
            <a:r>
              <a:rPr lang="pl-PL" sz="1300" b="1" dirty="0">
                <a:latin typeface="Candara" pitchFamily="34" charset="0"/>
              </a:rPr>
              <a:t>-</a:t>
            </a:r>
            <a:r>
              <a:rPr lang="en-US" sz="1300" b="1" dirty="0">
                <a:latin typeface="Candara" pitchFamily="34" charset="0"/>
              </a:rPr>
              <a:t>year</a:t>
            </a:r>
            <a:r>
              <a:rPr lang="pl-PL" sz="1300" b="1" dirty="0">
                <a:latin typeface="Candara" pitchFamily="34" charset="0"/>
              </a:rPr>
              <a:t>-</a:t>
            </a:r>
            <a:r>
              <a:rPr lang="pl-PL" sz="1300" b="1" dirty="0" err="1">
                <a:latin typeface="Candara" pitchFamily="34" charset="0"/>
              </a:rPr>
              <a:t>round</a:t>
            </a:r>
            <a:r>
              <a:rPr lang="en-US" sz="1300" b="1" dirty="0">
                <a:latin typeface="Candara" pitchFamily="34" charset="0"/>
              </a:rPr>
              <a:t> tourist and recreation infrastructure </a:t>
            </a:r>
            <a:endParaRPr lang="pl-PL" sz="1300" b="1" dirty="0">
              <a:latin typeface="Candara" pitchFamily="34" charset="0"/>
            </a:endParaRPr>
          </a:p>
          <a:p>
            <a:pPr algn="ctr"/>
            <a:r>
              <a:rPr lang="en-US" sz="1300" dirty="0">
                <a:latin typeface="Candara" pitchFamily="34" charset="0"/>
              </a:rPr>
              <a:t>(value of the investment: 61,3 </a:t>
            </a:r>
            <a:r>
              <a:rPr lang="en-US" sz="1300" dirty="0" err="1">
                <a:latin typeface="Candara" pitchFamily="34" charset="0"/>
              </a:rPr>
              <a:t>mln</a:t>
            </a:r>
            <a:r>
              <a:rPr lang="en-US" sz="1300" dirty="0">
                <a:latin typeface="Candara" pitchFamily="34" charset="0"/>
              </a:rPr>
              <a:t> PLN)</a:t>
            </a:r>
            <a:endParaRPr lang="pl-PL" sz="1300" dirty="0">
              <a:latin typeface="Candara" pitchFamily="34" charset="0"/>
              <a:cs typeface="Arial" charset="0"/>
            </a:endParaRPr>
          </a:p>
          <a:p>
            <a:pPr algn="ctr"/>
            <a:endParaRPr lang="pl-PL" sz="1300" b="1" dirty="0">
              <a:latin typeface="Candara" pitchFamily="34" charset="0"/>
              <a:cs typeface="Arial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 cstate="print"/>
          <a:srcRect l="18698" t="19792" r="16667" b="22459"/>
          <a:stretch>
            <a:fillRect/>
          </a:stretch>
        </p:blipFill>
        <p:spPr bwMode="auto">
          <a:xfrm>
            <a:off x="6840760" y="5157192"/>
            <a:ext cx="2123728" cy="12961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 cstate="print"/>
          <a:srcRect l="21379" t="27667" r="41229" b="42583"/>
          <a:stretch>
            <a:fillRect/>
          </a:stretch>
        </p:blipFill>
        <p:spPr bwMode="auto">
          <a:xfrm>
            <a:off x="6840760" y="3548697"/>
            <a:ext cx="2123728" cy="133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Prostokąt 15"/>
          <p:cNvSpPr>
            <a:spLocks noChangeArrowheads="1"/>
          </p:cNvSpPr>
          <p:nvPr/>
        </p:nvSpPr>
        <p:spPr bwMode="auto">
          <a:xfrm>
            <a:off x="3203848" y="3832592"/>
            <a:ext cx="3619351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l-PL" sz="1300" b="1" dirty="0">
                <a:latin typeface="Candara" pitchFamily="34" charset="0"/>
                <a:cs typeface="Arial" charset="0"/>
              </a:rPr>
              <a:t>Construction of the </a:t>
            </a:r>
            <a:r>
              <a:rPr lang="pl-PL" sz="1300" b="1" dirty="0" err="1">
                <a:latin typeface="Candara" pitchFamily="34" charset="0"/>
                <a:cs typeface="Arial" charset="0"/>
              </a:rPr>
              <a:t>complex</a:t>
            </a:r>
            <a:r>
              <a:rPr lang="pl-PL" sz="1300" b="1" dirty="0">
                <a:latin typeface="Candara" pitchFamily="34" charset="0"/>
                <a:cs typeface="Arial" charset="0"/>
              </a:rPr>
              <a:t> waste management system for Bielsko-Biała and </a:t>
            </a:r>
            <a:r>
              <a:rPr lang="pl-PL" sz="1300" b="1" dirty="0" err="1">
                <a:latin typeface="Candara" pitchFamily="34" charset="0"/>
                <a:cs typeface="Arial" charset="0"/>
              </a:rPr>
              <a:t>communities</a:t>
            </a:r>
            <a:r>
              <a:rPr lang="pl-PL" sz="1300" b="1" dirty="0">
                <a:latin typeface="Candara" pitchFamily="34" charset="0"/>
                <a:cs typeface="Arial" charset="0"/>
              </a:rPr>
              <a:t> of  Powiat Bielski</a:t>
            </a:r>
            <a:br>
              <a:rPr lang="pl-PL" sz="1300" b="1" dirty="0">
                <a:latin typeface="Candara" pitchFamily="34" charset="0"/>
                <a:cs typeface="Arial" charset="0"/>
              </a:rPr>
            </a:br>
            <a:r>
              <a:rPr lang="pl-PL" sz="1300" dirty="0" err="1">
                <a:latin typeface="Candara" pitchFamily="34" charset="0"/>
                <a:cs typeface="Arial" charset="0"/>
              </a:rPr>
              <a:t>implementation</a:t>
            </a:r>
            <a:r>
              <a:rPr lang="pl-PL" sz="1300" dirty="0">
                <a:latin typeface="Candara" pitchFamily="34" charset="0"/>
                <a:cs typeface="Arial" charset="0"/>
              </a:rPr>
              <a:t> : Zakład Gospodarki Odpadami S.A., </a:t>
            </a:r>
            <a:r>
              <a:rPr lang="pl-PL" sz="1300" dirty="0" err="1">
                <a:latin typeface="Candara" pitchFamily="34" charset="0"/>
                <a:cs typeface="Arial" charset="0"/>
              </a:rPr>
              <a:t>value</a:t>
            </a:r>
            <a:r>
              <a:rPr lang="pl-PL" sz="1300" dirty="0">
                <a:latin typeface="Candara" pitchFamily="34" charset="0"/>
                <a:cs typeface="Arial" charset="0"/>
              </a:rPr>
              <a:t> of the investment: 87 mln PLN)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 descr="PP_tlo_b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cxnSp>
        <p:nvCxnSpPr>
          <p:cNvPr id="21" name="Łącznik prosty 20"/>
          <p:cNvCxnSpPr/>
          <p:nvPr/>
        </p:nvCxnSpPr>
        <p:spPr>
          <a:xfrm>
            <a:off x="899592" y="764704"/>
            <a:ext cx="6840760" cy="0"/>
          </a:xfrm>
          <a:prstGeom prst="line">
            <a:avLst/>
          </a:prstGeom>
          <a:ln w="28575">
            <a:solidFill>
              <a:srgbClr val="FF99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22" name="Picture 1" descr="C:\Documents and Settings\oleksiuks\Pulpit\BB_logo.jpg"/>
          <p:cNvPicPr>
            <a:picLocks noChangeAspect="1" noChangeArrowheads="1"/>
          </p:cNvPicPr>
          <p:nvPr/>
        </p:nvPicPr>
        <p:blipFill>
          <a:blip r:embed="rId3" cstate="print"/>
          <a:srcRect l="15350" t="18115" r="14563" b="18115"/>
          <a:stretch>
            <a:fillRect/>
          </a:stretch>
        </p:blipFill>
        <p:spPr bwMode="auto">
          <a:xfrm>
            <a:off x="7920880" y="44624"/>
            <a:ext cx="1115616" cy="777170"/>
          </a:xfrm>
          <a:prstGeom prst="rect">
            <a:avLst/>
          </a:prstGeom>
          <a:noFill/>
        </p:spPr>
      </p:pic>
      <p:sp>
        <p:nvSpPr>
          <p:cNvPr id="23" name="pole tekstowe 22"/>
          <p:cNvSpPr txBox="1"/>
          <p:nvPr/>
        </p:nvSpPr>
        <p:spPr>
          <a:xfrm>
            <a:off x="827584" y="188640"/>
            <a:ext cx="67687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>
                <a:latin typeface="Candara" pitchFamily="34" charset="0"/>
              </a:rPr>
              <a:t>The most important municipal investments</a:t>
            </a:r>
            <a:endParaRPr lang="en-US" sz="2800" b="1" dirty="0">
              <a:latin typeface="Candara" pitchFamily="34" charset="0"/>
            </a:endParaRPr>
          </a:p>
        </p:txBody>
      </p:sp>
      <p:sp>
        <p:nvSpPr>
          <p:cNvPr id="13" name="Prostokąt 7"/>
          <p:cNvSpPr>
            <a:spLocks noChangeArrowheads="1"/>
          </p:cNvSpPr>
          <p:nvPr/>
        </p:nvSpPr>
        <p:spPr bwMode="auto">
          <a:xfrm>
            <a:off x="3167336" y="1340768"/>
            <a:ext cx="4104456" cy="1192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>
              <a:spcBef>
                <a:spcPct val="50000"/>
              </a:spcBef>
            </a:pPr>
            <a:r>
              <a:rPr lang="en-US" sz="1300" b="1" dirty="0">
                <a:latin typeface="Candara" pitchFamily="34" charset="0"/>
                <a:ea typeface="Calibri" pitchFamily="34" charset="0"/>
                <a:cs typeface="Calibri" pitchFamily="34" charset="0"/>
              </a:rPr>
              <a:t>Improvement of the water-sewer management </a:t>
            </a:r>
            <a:br>
              <a:rPr lang="pl-PL" sz="1300" b="1" dirty="0">
                <a:latin typeface="Candara" pitchFamily="34" charset="0"/>
                <a:ea typeface="Calibri" pitchFamily="34" charset="0"/>
                <a:cs typeface="Calibri" pitchFamily="34" charset="0"/>
              </a:rPr>
            </a:br>
            <a:r>
              <a:rPr lang="en-US" sz="1300" b="1" dirty="0">
                <a:latin typeface="Candara" pitchFamily="34" charset="0"/>
                <a:ea typeface="Calibri" pitchFamily="34" charset="0"/>
                <a:cs typeface="Calibri" pitchFamily="34" charset="0"/>
              </a:rPr>
              <a:t>in districts of </a:t>
            </a:r>
            <a:r>
              <a:rPr lang="en-US" sz="1300" b="1" dirty="0" err="1">
                <a:latin typeface="Candara" pitchFamily="34" charset="0"/>
                <a:ea typeface="Calibri" pitchFamily="34" charset="0"/>
                <a:cs typeface="Calibri" pitchFamily="34" charset="0"/>
              </a:rPr>
              <a:t>Bielsko-Biała</a:t>
            </a:r>
            <a:r>
              <a:rPr lang="en-US" sz="1300" b="1" dirty="0">
                <a:latin typeface="Candara" pitchFamily="34" charset="0"/>
                <a:ea typeface="Calibri" pitchFamily="34" charset="0"/>
                <a:cs typeface="Calibri" pitchFamily="34" charset="0"/>
              </a:rPr>
              <a:t> </a:t>
            </a:r>
            <a:br>
              <a:rPr lang="pl-PL" sz="1300" b="1" dirty="0">
                <a:latin typeface="Candara" pitchFamily="34" charset="0"/>
                <a:ea typeface="Calibri" pitchFamily="34" charset="0"/>
                <a:cs typeface="Calibri" pitchFamily="34" charset="0"/>
              </a:rPr>
            </a:br>
            <a:r>
              <a:rPr lang="en-US" sz="1300" dirty="0">
                <a:latin typeface="Candara" pitchFamily="34" charset="0"/>
                <a:ea typeface="Calibri" pitchFamily="34" charset="0"/>
                <a:cs typeface="Calibri" pitchFamily="34" charset="0"/>
              </a:rPr>
              <a:t>(implementation : AQUA S.A., </a:t>
            </a:r>
            <a:br>
              <a:rPr lang="pl-PL" sz="1300" dirty="0">
                <a:latin typeface="Candara" pitchFamily="34" charset="0"/>
                <a:ea typeface="Calibri" pitchFamily="34" charset="0"/>
                <a:cs typeface="Calibri" pitchFamily="34" charset="0"/>
              </a:rPr>
            </a:br>
            <a:r>
              <a:rPr lang="en-US" sz="1300" dirty="0">
                <a:latin typeface="Candara" pitchFamily="34" charset="0"/>
                <a:ea typeface="Calibri" pitchFamily="34" charset="0"/>
                <a:cs typeface="Calibri" pitchFamily="34" charset="0"/>
              </a:rPr>
              <a:t>value of the investment : 101,9 </a:t>
            </a:r>
            <a:r>
              <a:rPr lang="en-US" sz="1300" dirty="0" err="1">
                <a:latin typeface="Candara" pitchFamily="34" charset="0"/>
                <a:ea typeface="Calibri" pitchFamily="34" charset="0"/>
                <a:cs typeface="Calibri" pitchFamily="34" charset="0"/>
              </a:rPr>
              <a:t>mln</a:t>
            </a:r>
            <a:r>
              <a:rPr lang="en-US" sz="1300" dirty="0">
                <a:latin typeface="Candara" pitchFamily="34" charset="0"/>
                <a:ea typeface="Calibri" pitchFamily="34" charset="0"/>
                <a:cs typeface="Calibri" pitchFamily="34" charset="0"/>
              </a:rPr>
              <a:t> PLN)</a:t>
            </a:r>
            <a:endParaRPr lang="pl-PL" sz="1300" dirty="0">
              <a:latin typeface="Candara" pitchFamily="34" charset="0"/>
              <a:ea typeface="Calibri" pitchFamily="34" charset="0"/>
              <a:cs typeface="Calibri" pitchFamily="34" charset="0"/>
            </a:endParaRPr>
          </a:p>
          <a:p>
            <a:pPr defTabSz="912813">
              <a:spcBef>
                <a:spcPct val="50000"/>
              </a:spcBef>
            </a:pPr>
            <a:endParaRPr lang="pl-PL" sz="1300" dirty="0">
              <a:latin typeface="Candara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 l="30019" t="38864" r="26025" b="24953"/>
          <a:stretch>
            <a:fillRect/>
          </a:stretch>
        </p:blipFill>
        <p:spPr bwMode="auto">
          <a:xfrm>
            <a:off x="6709157" y="2204864"/>
            <a:ext cx="2255331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rostokąt 14"/>
          <p:cNvSpPr>
            <a:spLocks noChangeArrowheads="1"/>
          </p:cNvSpPr>
          <p:nvPr/>
        </p:nvSpPr>
        <p:spPr bwMode="auto">
          <a:xfrm>
            <a:off x="2088232" y="5888885"/>
            <a:ext cx="4572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300" b="1" dirty="0">
                <a:latin typeface="Candara" pitchFamily="34" charset="0"/>
                <a:cs typeface="Arial" charset="0"/>
              </a:rPr>
              <a:t>Construction of the Municipal Stadium in Bielsko-Biala</a:t>
            </a:r>
            <a:endParaRPr lang="pl-PL" sz="1300" b="1" dirty="0">
              <a:latin typeface="Candara" pitchFamily="34" charset="0"/>
              <a:cs typeface="Arial" charset="0"/>
            </a:endParaRPr>
          </a:p>
          <a:p>
            <a:pPr algn="r"/>
            <a:r>
              <a:rPr lang="en-US" sz="1300" dirty="0">
                <a:latin typeface="Candara" pitchFamily="34" charset="0"/>
                <a:cs typeface="Arial" charset="0"/>
              </a:rPr>
              <a:t>(value of the investment: 135 </a:t>
            </a:r>
            <a:r>
              <a:rPr lang="en-US" sz="1300" dirty="0" err="1">
                <a:latin typeface="Candara" pitchFamily="34" charset="0"/>
                <a:cs typeface="Arial" charset="0"/>
              </a:rPr>
              <a:t>mln</a:t>
            </a:r>
            <a:r>
              <a:rPr lang="en-US" sz="1300" dirty="0">
                <a:latin typeface="Candara" pitchFamily="34" charset="0"/>
                <a:cs typeface="Arial" charset="0"/>
              </a:rPr>
              <a:t> PLN</a:t>
            </a:r>
            <a:r>
              <a:rPr lang="pl-PL" sz="1300" dirty="0">
                <a:latin typeface="Candara" pitchFamily="34" charset="0"/>
                <a:cs typeface="Arial" charset="0"/>
              </a:rPr>
              <a:t>) </a:t>
            </a:r>
            <a:endParaRPr lang="pl-PL" sz="1300" dirty="0">
              <a:latin typeface="Candara" pitchFamily="34" charset="0"/>
            </a:endParaRPr>
          </a:p>
        </p:txBody>
      </p:sp>
      <p:sp>
        <p:nvSpPr>
          <p:cNvPr id="18" name="Prostokąt 7"/>
          <p:cNvSpPr>
            <a:spLocks noChangeArrowheads="1"/>
          </p:cNvSpPr>
          <p:nvPr/>
        </p:nvSpPr>
        <p:spPr bwMode="auto">
          <a:xfrm>
            <a:off x="3131840" y="2880519"/>
            <a:ext cx="3529162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912813">
              <a:spcBef>
                <a:spcPct val="50000"/>
              </a:spcBef>
            </a:pPr>
            <a:r>
              <a:rPr lang="en-US" sz="1300" b="1" dirty="0">
                <a:latin typeface="Candara" pitchFamily="34" charset="0"/>
                <a:ea typeface="Calibri" pitchFamily="34" charset="0"/>
                <a:cs typeface="Calibri" pitchFamily="34" charset="0"/>
              </a:rPr>
              <a:t>The construction of a Broadband Network </a:t>
            </a:r>
            <a:br>
              <a:rPr lang="pl-PL" sz="1300" b="1" dirty="0">
                <a:latin typeface="Candara" pitchFamily="34" charset="0"/>
                <a:ea typeface="Calibri" pitchFamily="34" charset="0"/>
                <a:cs typeface="Calibri" pitchFamily="34" charset="0"/>
              </a:rPr>
            </a:br>
            <a:r>
              <a:rPr lang="en-US" sz="1300" b="1" dirty="0">
                <a:latin typeface="Candara" pitchFamily="34" charset="0"/>
                <a:ea typeface="Calibri" pitchFamily="34" charset="0"/>
                <a:cs typeface="Calibri" pitchFamily="34" charset="0"/>
              </a:rPr>
              <a:t>in </a:t>
            </a:r>
            <a:r>
              <a:rPr lang="en-US" sz="1300" b="1" dirty="0" err="1">
                <a:latin typeface="Candara" pitchFamily="34" charset="0"/>
                <a:ea typeface="Calibri" pitchFamily="34" charset="0"/>
                <a:cs typeface="Calibri" pitchFamily="34" charset="0"/>
              </a:rPr>
              <a:t>Bielsko-Biała</a:t>
            </a:r>
            <a:br>
              <a:rPr lang="pl-PL" sz="1300" b="1" dirty="0">
                <a:latin typeface="Candara" pitchFamily="34" charset="0"/>
                <a:ea typeface="Calibri" pitchFamily="34" charset="0"/>
                <a:cs typeface="Calibri" pitchFamily="34" charset="0"/>
              </a:rPr>
            </a:br>
            <a:r>
              <a:rPr lang="en-US" sz="1300" dirty="0">
                <a:latin typeface="Candara" pitchFamily="34" charset="0"/>
                <a:ea typeface="Calibri" pitchFamily="34" charset="0"/>
                <a:cs typeface="Calibri" pitchFamily="34" charset="0"/>
              </a:rPr>
              <a:t>(value of the investment: 33 </a:t>
            </a:r>
            <a:r>
              <a:rPr lang="en-US" sz="1300" dirty="0" err="1">
                <a:latin typeface="Candara" pitchFamily="34" charset="0"/>
                <a:ea typeface="Calibri" pitchFamily="34" charset="0"/>
                <a:cs typeface="Calibri" pitchFamily="34" charset="0"/>
              </a:rPr>
              <a:t>mln</a:t>
            </a:r>
            <a:r>
              <a:rPr lang="en-US" sz="1300" dirty="0">
                <a:latin typeface="Candara" pitchFamily="34" charset="0"/>
                <a:ea typeface="Calibri" pitchFamily="34" charset="0"/>
                <a:cs typeface="Calibri" pitchFamily="34" charset="0"/>
              </a:rPr>
              <a:t> PLN)</a:t>
            </a:r>
            <a:endParaRPr lang="pl-PL" sz="1300" dirty="0">
              <a:latin typeface="Candara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5" cstate="print"/>
          <a:srcRect l="8855" t="18042" r="10428" b="39960"/>
          <a:stretch>
            <a:fillRect/>
          </a:stretch>
        </p:blipFill>
        <p:spPr bwMode="auto">
          <a:xfrm>
            <a:off x="827584" y="1412776"/>
            <a:ext cx="2267744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6" descr="http://www.um.bielsko.pl/bielsko/web/uploads/pub/news/news_3796/text/DSC05400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6696744" y="5085184"/>
            <a:ext cx="2267744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Prostokąt 7"/>
          <p:cNvSpPr>
            <a:spLocks noChangeArrowheads="1"/>
          </p:cNvSpPr>
          <p:nvPr/>
        </p:nvSpPr>
        <p:spPr bwMode="auto">
          <a:xfrm>
            <a:off x="3167336" y="4149080"/>
            <a:ext cx="417723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>
              <a:spcBef>
                <a:spcPct val="50000"/>
              </a:spcBef>
            </a:pPr>
            <a:r>
              <a:rPr lang="pl-PL" sz="1300" b="1" dirty="0" err="1">
                <a:latin typeface="Candara" pitchFamily="34" charset="0"/>
                <a:ea typeface="Calibri" pitchFamily="34" charset="0"/>
                <a:cs typeface="Calibri" pitchFamily="34" charset="0"/>
              </a:rPr>
              <a:t>Enduro</a:t>
            </a:r>
            <a:r>
              <a:rPr lang="pl-PL" sz="1300" b="1" dirty="0">
                <a:latin typeface="Candara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pl-PL" sz="1300" b="1" dirty="0" err="1">
                <a:latin typeface="Candara" pitchFamily="34" charset="0"/>
                <a:ea typeface="Calibri" pitchFamily="34" charset="0"/>
                <a:cs typeface="Calibri" pitchFamily="34" charset="0"/>
              </a:rPr>
              <a:t>trails</a:t>
            </a:r>
            <a:r>
              <a:rPr lang="pl-PL" sz="1300" b="1" dirty="0">
                <a:latin typeface="Candara" pitchFamily="34" charset="0"/>
                <a:ea typeface="Calibri" pitchFamily="34" charset="0"/>
                <a:cs typeface="Calibri" pitchFamily="34" charset="0"/>
              </a:rPr>
              <a:t> – </a:t>
            </a:r>
            <a:r>
              <a:rPr lang="pl-PL" sz="1300" b="1" dirty="0" err="1">
                <a:latin typeface="Candara" pitchFamily="34" charset="0"/>
                <a:ea typeface="Calibri" pitchFamily="34" charset="0"/>
                <a:cs typeface="Calibri" pitchFamily="34" charset="0"/>
              </a:rPr>
              <a:t>construction</a:t>
            </a:r>
            <a:r>
              <a:rPr lang="pl-PL" sz="1300" b="1" dirty="0">
                <a:latin typeface="Candara" pitchFamily="34" charset="0"/>
                <a:ea typeface="Calibri" pitchFamily="34" charset="0"/>
                <a:cs typeface="Calibri" pitchFamily="34" charset="0"/>
              </a:rPr>
              <a:t> of </a:t>
            </a:r>
            <a:r>
              <a:rPr lang="pl-PL" sz="1300" b="1" dirty="0" err="1">
                <a:latin typeface="Candara" pitchFamily="34" charset="0"/>
                <a:ea typeface="Calibri" pitchFamily="34" charset="0"/>
                <a:cs typeface="Calibri" pitchFamily="34" charset="0"/>
              </a:rPr>
              <a:t>moutain</a:t>
            </a:r>
            <a:r>
              <a:rPr lang="pl-PL" sz="1300" b="1" dirty="0">
                <a:latin typeface="Candara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pl-PL" sz="1300" b="1" dirty="0" err="1">
                <a:latin typeface="Candara" pitchFamily="34" charset="0"/>
                <a:ea typeface="Calibri" pitchFamily="34" charset="0"/>
                <a:cs typeface="Calibri" pitchFamily="34" charset="0"/>
              </a:rPr>
              <a:t>bike</a:t>
            </a:r>
            <a:r>
              <a:rPr lang="pl-PL" sz="1300" b="1" dirty="0">
                <a:latin typeface="Candara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pl-PL" sz="1300" b="1" dirty="0" err="1">
                <a:latin typeface="Candara" pitchFamily="34" charset="0"/>
                <a:ea typeface="Calibri" pitchFamily="34" charset="0"/>
                <a:cs typeface="Calibri" pitchFamily="34" charset="0"/>
              </a:rPr>
              <a:t>paths</a:t>
            </a:r>
            <a:br>
              <a:rPr lang="pl-PL" sz="1300" b="1" dirty="0">
                <a:latin typeface="Candara" pitchFamily="34" charset="0"/>
              </a:rPr>
            </a:br>
            <a:r>
              <a:rPr lang="pl-PL" sz="1300" dirty="0">
                <a:latin typeface="Candara" pitchFamily="34" charset="0"/>
              </a:rPr>
              <a:t>(</a:t>
            </a:r>
            <a:r>
              <a:rPr lang="en-US" sz="1300" dirty="0">
                <a:latin typeface="Candara" pitchFamily="34" charset="0"/>
                <a:ea typeface="Calibri" pitchFamily="34" charset="0"/>
                <a:cs typeface="Calibri" pitchFamily="34" charset="0"/>
              </a:rPr>
              <a:t>value of the investment: </a:t>
            </a:r>
            <a:r>
              <a:rPr lang="pl-PL" sz="1300" dirty="0" err="1">
                <a:latin typeface="Candara" pitchFamily="34" charset="0"/>
                <a:ea typeface="Calibri" pitchFamily="34" charset="0"/>
                <a:cs typeface="Calibri" pitchFamily="34" charset="0"/>
              </a:rPr>
              <a:t>approx</a:t>
            </a:r>
            <a:r>
              <a:rPr lang="pl-PL" sz="1300" dirty="0">
                <a:latin typeface="Candara" pitchFamily="34" charset="0"/>
                <a:ea typeface="Calibri" pitchFamily="34" charset="0"/>
                <a:cs typeface="Calibri" pitchFamily="34" charset="0"/>
              </a:rPr>
              <a:t>. 1,2 mln PLN)</a:t>
            </a:r>
          </a:p>
        </p:txBody>
      </p:sp>
      <p:pic>
        <p:nvPicPr>
          <p:cNvPr id="47105" name="Picture 1" descr="H:\RG\RGI\Piotr\2. PROJEKTY\D. Strona o budżecie\Materiały na stronę www\Zdjęcia\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584" y="4149342"/>
            <a:ext cx="2267744" cy="1511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 descr="PP_tlo_b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cxnSp>
        <p:nvCxnSpPr>
          <p:cNvPr id="12" name="Łącznik prosty 11"/>
          <p:cNvCxnSpPr/>
          <p:nvPr/>
        </p:nvCxnSpPr>
        <p:spPr>
          <a:xfrm>
            <a:off x="899592" y="764704"/>
            <a:ext cx="6840760" cy="0"/>
          </a:xfrm>
          <a:prstGeom prst="line">
            <a:avLst/>
          </a:prstGeom>
          <a:ln w="28575">
            <a:solidFill>
              <a:srgbClr val="FF99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3" name="Picture 1" descr="C:\Documents and Settings\oleksiuks\Pulpit\BB_logo.jpg"/>
          <p:cNvPicPr>
            <a:picLocks noChangeAspect="1" noChangeArrowheads="1"/>
          </p:cNvPicPr>
          <p:nvPr/>
        </p:nvPicPr>
        <p:blipFill>
          <a:blip r:embed="rId3" cstate="print"/>
          <a:srcRect l="15350" t="18115" r="14563" b="18115"/>
          <a:stretch>
            <a:fillRect/>
          </a:stretch>
        </p:blipFill>
        <p:spPr bwMode="auto">
          <a:xfrm>
            <a:off x="7920880" y="44624"/>
            <a:ext cx="1115616" cy="777170"/>
          </a:xfrm>
          <a:prstGeom prst="rect">
            <a:avLst/>
          </a:prstGeom>
          <a:noFill/>
        </p:spPr>
      </p:pic>
      <p:sp>
        <p:nvSpPr>
          <p:cNvPr id="14" name="Prostokąt 13"/>
          <p:cNvSpPr/>
          <p:nvPr/>
        </p:nvSpPr>
        <p:spPr>
          <a:xfrm>
            <a:off x="856225" y="188640"/>
            <a:ext cx="63080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latin typeface="Candara" pitchFamily="34" charset="0"/>
              </a:rPr>
              <a:t>City </a:t>
            </a:r>
            <a:r>
              <a:rPr lang="pl-PL" sz="2800" b="1" dirty="0" err="1">
                <a:latin typeface="Candara" pitchFamily="34" charset="0"/>
              </a:rPr>
              <a:t>promotion</a:t>
            </a:r>
            <a:r>
              <a:rPr lang="pl-PL" sz="2800" b="1" dirty="0">
                <a:latin typeface="Candara" pitchFamily="34" charset="0"/>
              </a:rPr>
              <a:t> </a:t>
            </a:r>
            <a:r>
              <a:rPr lang="pl-PL" sz="2800" b="1" dirty="0" err="1">
                <a:latin typeface="Candara" pitchFamily="34" charset="0"/>
              </a:rPr>
              <a:t>campaigns</a:t>
            </a:r>
            <a:endParaRPr lang="pl-PL" sz="2800" b="1" dirty="0">
              <a:latin typeface="Candara" pitchFamily="34" charset="0"/>
            </a:endParaRPr>
          </a:p>
          <a:p>
            <a:endParaRPr lang="pl-PL" sz="2800" b="1" dirty="0">
              <a:latin typeface="Candara" pitchFamily="34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899592" y="980728"/>
            <a:ext cx="7776864" cy="1638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latin typeface="Candara" pitchFamily="34" charset="0"/>
              </a:rPr>
              <a:t>Under the slogan "City in the Mountains", </a:t>
            </a:r>
            <a:r>
              <a:rPr lang="pl-PL" sz="1500" dirty="0">
                <a:latin typeface="Candara" pitchFamily="34" charset="0"/>
              </a:rPr>
              <a:t>the </a:t>
            </a:r>
            <a:r>
              <a:rPr lang="en-US" sz="1500" dirty="0">
                <a:latin typeface="Candara" pitchFamily="34" charset="0"/>
              </a:rPr>
              <a:t>City Hall of </a:t>
            </a:r>
            <a:r>
              <a:rPr lang="en-US" sz="1500" dirty="0" err="1">
                <a:latin typeface="Candara" pitchFamily="34" charset="0"/>
              </a:rPr>
              <a:t>Bielsko-Biała</a:t>
            </a:r>
            <a:r>
              <a:rPr lang="en-US" sz="1500" dirty="0">
                <a:latin typeface="Candara" pitchFamily="34" charset="0"/>
              </a:rPr>
              <a:t> carried out in years </a:t>
            </a:r>
            <a:br>
              <a:rPr lang="pl-PL" sz="1500" dirty="0">
                <a:latin typeface="Candara" pitchFamily="34" charset="0"/>
              </a:rPr>
            </a:br>
            <a:r>
              <a:rPr lang="en-US" sz="1500" dirty="0">
                <a:latin typeface="Candara" pitchFamily="34" charset="0"/>
              </a:rPr>
              <a:t>2015-2017 a campaign aimed </a:t>
            </a:r>
            <a:r>
              <a:rPr lang="pl-PL" sz="1500" dirty="0">
                <a:latin typeface="Candara" pitchFamily="34" charset="0"/>
              </a:rPr>
              <a:t>to</a:t>
            </a:r>
            <a:r>
              <a:rPr lang="en-US" sz="1500" dirty="0">
                <a:latin typeface="Candara" pitchFamily="34" charset="0"/>
              </a:rPr>
              <a:t> strengthen the image of the city as an attractive tourist destination. The campaign was directed to people in age 25-50 from all over the country who are interested in tourism and travel. The city was promoted through advertisements on Facebook</a:t>
            </a:r>
            <a:r>
              <a:rPr lang="pl-PL" sz="1500" dirty="0">
                <a:latin typeface="Candara" pitchFamily="34" charset="0"/>
              </a:rPr>
              <a:t> </a:t>
            </a:r>
            <a:r>
              <a:rPr lang="en-US" sz="1500" dirty="0">
                <a:latin typeface="Candara" pitchFamily="34" charset="0"/>
              </a:rPr>
              <a:t>, also through banner campaign and blog posts describing the biggest attractions of the city and its surroundings.</a:t>
            </a:r>
            <a:endParaRPr lang="pl-PL" sz="1500" dirty="0">
              <a:latin typeface="Candara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sz="1050" dirty="0">
              <a:latin typeface="Candara" pitchFamily="34" charset="0"/>
              <a:cs typeface="Arial" pitchFamily="34" charset="0"/>
            </a:endParaRPr>
          </a:p>
        </p:txBody>
      </p:sp>
      <p:pic>
        <p:nvPicPr>
          <p:cNvPr id="9" name="Obraz 8" descr="mw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2613632"/>
            <a:ext cx="5184576" cy="3479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pole tekstowe 10"/>
          <p:cNvSpPr txBox="1"/>
          <p:nvPr/>
        </p:nvSpPr>
        <p:spPr>
          <a:xfrm>
            <a:off x="0" y="6381328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>
                <a:latin typeface="Candara" pitchFamily="34" charset="0"/>
              </a:rPr>
              <a:t>www.miastowgorach.pl</a:t>
            </a:r>
            <a:endParaRPr lang="pl-PL" dirty="0">
              <a:latin typeface="Candara" pitchFamily="34" charset="0"/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PP_tlo_b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cxnSp>
        <p:nvCxnSpPr>
          <p:cNvPr id="11" name="Łącznik prosty 10"/>
          <p:cNvCxnSpPr/>
          <p:nvPr/>
        </p:nvCxnSpPr>
        <p:spPr>
          <a:xfrm>
            <a:off x="899592" y="764704"/>
            <a:ext cx="6840760" cy="0"/>
          </a:xfrm>
          <a:prstGeom prst="line">
            <a:avLst/>
          </a:prstGeom>
          <a:ln w="28575">
            <a:solidFill>
              <a:srgbClr val="FF99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2" name="Picture 1" descr="C:\Documents and Settings\oleksiuks\Pulpit\BB_logo.jpg"/>
          <p:cNvPicPr>
            <a:picLocks noChangeAspect="1" noChangeArrowheads="1"/>
          </p:cNvPicPr>
          <p:nvPr/>
        </p:nvPicPr>
        <p:blipFill>
          <a:blip r:embed="rId3" cstate="print"/>
          <a:srcRect l="15350" t="18115" r="14563" b="18115"/>
          <a:stretch>
            <a:fillRect/>
          </a:stretch>
        </p:blipFill>
        <p:spPr bwMode="auto">
          <a:xfrm>
            <a:off x="7920880" y="44624"/>
            <a:ext cx="1115616" cy="777170"/>
          </a:xfrm>
          <a:prstGeom prst="rect">
            <a:avLst/>
          </a:prstGeom>
          <a:noFill/>
        </p:spPr>
      </p:pic>
      <p:pic>
        <p:nvPicPr>
          <p:cNvPr id="7" name="Obraz 6" descr="kw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2852936"/>
            <a:ext cx="4780207" cy="3306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Prostokąt 7"/>
          <p:cNvSpPr/>
          <p:nvPr/>
        </p:nvSpPr>
        <p:spPr>
          <a:xfrm>
            <a:off x="899592" y="1052736"/>
            <a:ext cx="77768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500" dirty="0">
                <a:latin typeface="Candara" pitchFamily="34" charset="0"/>
              </a:rPr>
              <a:t>The campaign "Career in the mountains" is an action initiated by the </a:t>
            </a:r>
            <a:r>
              <a:rPr lang="pl-PL" sz="1500" dirty="0">
                <a:latin typeface="Candara" pitchFamily="34" charset="0"/>
              </a:rPr>
              <a:t>City Hall of</a:t>
            </a:r>
            <a:r>
              <a:rPr lang="en-US" sz="1500" dirty="0">
                <a:latin typeface="Candara" pitchFamily="34" charset="0"/>
              </a:rPr>
              <a:t> </a:t>
            </a:r>
            <a:r>
              <a:rPr lang="en-US" sz="1500" dirty="0" err="1">
                <a:latin typeface="Candara" pitchFamily="34" charset="0"/>
              </a:rPr>
              <a:t>Bielsko-Biała</a:t>
            </a:r>
            <a:r>
              <a:rPr lang="en-US" sz="1500" dirty="0">
                <a:latin typeface="Candara" pitchFamily="34" charset="0"/>
              </a:rPr>
              <a:t>, w</a:t>
            </a:r>
            <a:r>
              <a:rPr lang="pl-PL" sz="1500" dirty="0" err="1">
                <a:latin typeface="Candara" pitchFamily="34" charset="0"/>
              </a:rPr>
              <a:t>hich</a:t>
            </a:r>
            <a:r>
              <a:rPr lang="en-US" sz="1500" dirty="0">
                <a:latin typeface="Candara" pitchFamily="34" charset="0"/>
              </a:rPr>
              <a:t> aim is to help local entrepreneurs </a:t>
            </a:r>
            <a:r>
              <a:rPr lang="pl-PL" sz="1500" dirty="0" err="1">
                <a:latin typeface="Candara" pitchFamily="34" charset="0"/>
              </a:rPr>
              <a:t>recruiting</a:t>
            </a:r>
            <a:r>
              <a:rPr lang="pl-PL" sz="1500" dirty="0">
                <a:latin typeface="Candara" pitchFamily="34" charset="0"/>
              </a:rPr>
              <a:t> </a:t>
            </a:r>
            <a:r>
              <a:rPr lang="en-US" sz="1500" dirty="0">
                <a:latin typeface="Candara" pitchFamily="34" charset="0"/>
              </a:rPr>
              <a:t>qualified staff. </a:t>
            </a:r>
            <a:r>
              <a:rPr lang="pl-PL" sz="1500" dirty="0">
                <a:latin typeface="Candara" pitchFamily="34" charset="0"/>
              </a:rPr>
              <a:t>C</a:t>
            </a:r>
            <a:r>
              <a:rPr lang="en-US" sz="1500" dirty="0" err="1">
                <a:latin typeface="Candara" pitchFamily="34" charset="0"/>
              </a:rPr>
              <a:t>ampaign</a:t>
            </a:r>
            <a:r>
              <a:rPr lang="pl-PL" sz="1500" dirty="0">
                <a:latin typeface="Candara" pitchFamily="34" charset="0"/>
              </a:rPr>
              <a:t> </a:t>
            </a:r>
            <a:r>
              <a:rPr lang="pl-PL" sz="1500" dirty="0" err="1">
                <a:latin typeface="Candara" pitchFamily="34" charset="0"/>
              </a:rPr>
              <a:t>concentrates</a:t>
            </a:r>
            <a:r>
              <a:rPr lang="pl-PL" sz="1500" dirty="0">
                <a:latin typeface="Candara" pitchFamily="34" charset="0"/>
              </a:rPr>
              <a:t> on</a:t>
            </a:r>
            <a:r>
              <a:rPr lang="en-US" sz="1500" dirty="0">
                <a:latin typeface="Candara" pitchFamily="34" charset="0"/>
              </a:rPr>
              <a:t> </a:t>
            </a:r>
            <a:r>
              <a:rPr lang="en-US" sz="1500" dirty="0" err="1">
                <a:latin typeface="Candara" pitchFamily="34" charset="0"/>
              </a:rPr>
              <a:t>promot</a:t>
            </a:r>
            <a:r>
              <a:rPr lang="pl-PL" sz="1500" dirty="0" err="1">
                <a:latin typeface="Candara" pitchFamily="34" charset="0"/>
              </a:rPr>
              <a:t>ing</a:t>
            </a:r>
            <a:r>
              <a:rPr lang="pl-PL" sz="1500" dirty="0">
                <a:latin typeface="Candara" pitchFamily="34" charset="0"/>
              </a:rPr>
              <a:t> </a:t>
            </a:r>
            <a:r>
              <a:rPr lang="en-US" sz="1500" dirty="0" err="1">
                <a:latin typeface="Candara" pitchFamily="34" charset="0"/>
              </a:rPr>
              <a:t>Bielsko-Biała</a:t>
            </a:r>
            <a:r>
              <a:rPr lang="en-US" sz="1500" dirty="0">
                <a:latin typeface="Candara" pitchFamily="34" charset="0"/>
              </a:rPr>
              <a:t> as an attractive place to live and start a professional career, in particular among young engineers</a:t>
            </a:r>
            <a:r>
              <a:rPr lang="pl-PL" sz="1500" dirty="0">
                <a:latin typeface="Candara" pitchFamily="34" charset="0"/>
              </a:rPr>
              <a:t> </a:t>
            </a:r>
            <a:r>
              <a:rPr lang="pl-PL" sz="1500" dirty="0" err="1">
                <a:latin typeface="Candara" pitchFamily="34" charset="0"/>
              </a:rPr>
              <a:t>who</a:t>
            </a:r>
            <a:r>
              <a:rPr lang="pl-PL" sz="1500" dirty="0">
                <a:latin typeface="Candara" pitchFamily="34" charset="0"/>
              </a:rPr>
              <a:t> </a:t>
            </a:r>
            <a:r>
              <a:rPr lang="en-US" sz="1500" dirty="0">
                <a:latin typeface="Candara" pitchFamily="34" charset="0"/>
              </a:rPr>
              <a:t>graduate technical universities. Currently</a:t>
            </a:r>
            <a:r>
              <a:rPr lang="pl-PL" sz="1500" dirty="0">
                <a:latin typeface="Candara" pitchFamily="34" charset="0"/>
              </a:rPr>
              <a:t> 29 </a:t>
            </a:r>
            <a:r>
              <a:rPr lang="en-US" sz="1500" dirty="0">
                <a:latin typeface="Candara" pitchFamily="34" charset="0"/>
              </a:rPr>
              <a:t>companies from </a:t>
            </a:r>
            <a:r>
              <a:rPr lang="en-US" sz="1500" dirty="0" err="1">
                <a:latin typeface="Candara" pitchFamily="34" charset="0"/>
              </a:rPr>
              <a:t>Bielsko-Biała</a:t>
            </a:r>
            <a:r>
              <a:rPr lang="pl-PL" sz="1500" dirty="0">
                <a:latin typeface="Candara" pitchFamily="34" charset="0"/>
              </a:rPr>
              <a:t>,</a:t>
            </a:r>
            <a:r>
              <a:rPr lang="en-US" sz="1500" dirty="0">
                <a:latin typeface="Candara" pitchFamily="34" charset="0"/>
              </a:rPr>
              <a:t> which are struggling with staff shortages</a:t>
            </a:r>
            <a:r>
              <a:rPr lang="pl-PL" sz="1500" dirty="0">
                <a:latin typeface="Candara" pitchFamily="34" charset="0"/>
              </a:rPr>
              <a:t>,</a:t>
            </a:r>
            <a:r>
              <a:rPr lang="en-US" sz="1500" dirty="0">
                <a:latin typeface="Candara" pitchFamily="34" charset="0"/>
              </a:rPr>
              <a:t> </a:t>
            </a:r>
            <a:r>
              <a:rPr lang="pl-PL" sz="1500" dirty="0" err="1">
                <a:latin typeface="Candara" pitchFamily="34" charset="0"/>
              </a:rPr>
              <a:t>joined</a:t>
            </a:r>
            <a:r>
              <a:rPr lang="pl-PL" sz="1500" dirty="0">
                <a:latin typeface="Candara" pitchFamily="34" charset="0"/>
              </a:rPr>
              <a:t> the </a:t>
            </a:r>
            <a:r>
              <a:rPr lang="pl-PL" sz="1500" dirty="0" err="1">
                <a:latin typeface="Candara" pitchFamily="34" charset="0"/>
              </a:rPr>
              <a:t>campaign</a:t>
            </a:r>
            <a:r>
              <a:rPr lang="pl-PL" sz="1500" dirty="0">
                <a:latin typeface="Candara" pitchFamily="34" charset="0"/>
              </a:rPr>
              <a:t> </a:t>
            </a:r>
            <a:r>
              <a:rPr lang="en-US" sz="1500" dirty="0">
                <a:latin typeface="Candara" pitchFamily="34" charset="0"/>
              </a:rPr>
              <a:t>and </a:t>
            </a:r>
            <a:r>
              <a:rPr lang="pl-PL" sz="1500" dirty="0" err="1">
                <a:latin typeface="Candara" pitchFamily="34" charset="0"/>
              </a:rPr>
              <a:t>have</a:t>
            </a:r>
            <a:r>
              <a:rPr lang="pl-PL" sz="1500" dirty="0">
                <a:latin typeface="Candara" pitchFamily="34" charset="0"/>
              </a:rPr>
              <a:t> </a:t>
            </a:r>
            <a:r>
              <a:rPr lang="pl-PL" sz="1500" dirty="0" err="1">
                <a:latin typeface="Candara" pitchFamily="34" charset="0"/>
              </a:rPr>
              <a:t>offered</a:t>
            </a:r>
            <a:r>
              <a:rPr lang="pl-PL" sz="1500" dirty="0">
                <a:latin typeface="Candara" pitchFamily="34" charset="0"/>
              </a:rPr>
              <a:t> </a:t>
            </a:r>
            <a:r>
              <a:rPr lang="en-US" sz="1500" dirty="0">
                <a:latin typeface="Candara" pitchFamily="34" charset="0"/>
              </a:rPr>
              <a:t>employment to people with technical or IT education</a:t>
            </a:r>
            <a:r>
              <a:rPr lang="pl-PL" sz="1500" dirty="0">
                <a:latin typeface="Candara" pitchFamily="34" charset="0"/>
              </a:rPr>
              <a:t>. 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0" y="63813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>
                <a:latin typeface="Candara" pitchFamily="34" charset="0"/>
              </a:rPr>
              <a:t>www.karierawgorach.pl</a:t>
            </a:r>
            <a:endParaRPr lang="pl-PL" dirty="0">
              <a:latin typeface="Candara" pitchFamily="34" charset="0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856225" y="188640"/>
            <a:ext cx="67401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latin typeface="Candara" pitchFamily="34" charset="0"/>
              </a:rPr>
              <a:t>City </a:t>
            </a:r>
            <a:r>
              <a:rPr lang="pl-PL" sz="2800" b="1" dirty="0" err="1">
                <a:latin typeface="Candara" pitchFamily="34" charset="0"/>
              </a:rPr>
              <a:t>promotion</a:t>
            </a:r>
            <a:r>
              <a:rPr lang="pl-PL" sz="2800" b="1" dirty="0">
                <a:latin typeface="Candara" pitchFamily="34" charset="0"/>
              </a:rPr>
              <a:t> </a:t>
            </a:r>
            <a:r>
              <a:rPr lang="pl-PL" sz="2800" b="1" dirty="0" err="1">
                <a:latin typeface="Candara" pitchFamily="34" charset="0"/>
              </a:rPr>
              <a:t>campaigns</a:t>
            </a:r>
            <a:endParaRPr lang="pl-PL" sz="2800" b="1" dirty="0">
              <a:latin typeface="Candara" pitchFamily="34" charset="0"/>
            </a:endParaRPr>
          </a:p>
          <a:p>
            <a:endParaRPr lang="pl-PL" sz="2800" b="1" dirty="0">
              <a:latin typeface="Candara" pitchFamily="34" charset="0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 descr="PP_tlo_bo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pic>
        <p:nvPicPr>
          <p:cNvPr id="15" name="Picture 1" descr="C:\Documents and Settings\oleksiuks\Pulpit\BB_logo.jpg"/>
          <p:cNvPicPr>
            <a:picLocks noChangeAspect="1" noChangeArrowheads="1"/>
          </p:cNvPicPr>
          <p:nvPr/>
        </p:nvPicPr>
        <p:blipFill>
          <a:blip r:embed="rId4" cstate="print"/>
          <a:srcRect l="15350" t="18115" r="14563" b="18115"/>
          <a:stretch>
            <a:fillRect/>
          </a:stretch>
        </p:blipFill>
        <p:spPr bwMode="auto">
          <a:xfrm>
            <a:off x="7920880" y="44624"/>
            <a:ext cx="1115616" cy="777170"/>
          </a:xfrm>
          <a:prstGeom prst="rect">
            <a:avLst/>
          </a:prstGeom>
          <a:noFill/>
        </p:spPr>
      </p:pic>
      <p:cxnSp>
        <p:nvCxnSpPr>
          <p:cNvPr id="16" name="Łącznik prosty 15"/>
          <p:cNvCxnSpPr/>
          <p:nvPr/>
        </p:nvCxnSpPr>
        <p:spPr>
          <a:xfrm>
            <a:off x="899592" y="764704"/>
            <a:ext cx="6840760" cy="0"/>
          </a:xfrm>
          <a:prstGeom prst="line">
            <a:avLst/>
          </a:prstGeom>
          <a:ln w="28575">
            <a:solidFill>
              <a:srgbClr val="FF99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7" name="Picture 11" descr="mapka Południe Polski- przycięte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</a:blip>
          <a:srcRect l="4395" r="5922" b="2591"/>
          <a:stretch>
            <a:fillRect/>
          </a:stretch>
        </p:blipFill>
        <p:spPr bwMode="auto">
          <a:xfrm>
            <a:off x="793345" y="2708920"/>
            <a:ext cx="2410503" cy="2429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Object 8"/>
          <p:cNvGraphicFramePr>
            <a:graphicFrameLocks noChangeAspect="1"/>
          </p:cNvGraphicFramePr>
          <p:nvPr/>
        </p:nvGraphicFramePr>
        <p:xfrm>
          <a:off x="3452066" y="2492896"/>
          <a:ext cx="2560094" cy="29266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6" name="Obraz - mapa bitowa" r:id="rId6" imgW="6180952" imgH="7268590" progId="PBrush">
                  <p:embed/>
                </p:oleObj>
              </mc:Choice>
              <mc:Fallback>
                <p:oleObj name="Obraz - mapa bitowa" r:id="rId6" imgW="6180952" imgH="7268590" progId="PBrush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02"/>
                      <a:stretch>
                        <a:fillRect/>
                      </a:stretch>
                    </p:blipFill>
                    <p:spPr bwMode="auto">
                      <a:xfrm>
                        <a:off x="3452066" y="2492896"/>
                        <a:ext cx="2560094" cy="292661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8" descr="C:\Users\Szymon\Desktop\map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8184" y="2511945"/>
            <a:ext cx="2651016" cy="2681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67544" y="5972624"/>
            <a:ext cx="8568952" cy="268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Candara" pitchFamily="34" charset="0"/>
                <a:cs typeface="Arial" charset="0"/>
              </a:rPr>
              <a:t>The </a:t>
            </a:r>
            <a:r>
              <a:rPr lang="pl-PL" sz="1400" dirty="0" err="1">
                <a:solidFill>
                  <a:schemeClr val="tx2">
                    <a:lumMod val="50000"/>
                  </a:schemeClr>
                </a:solidFill>
                <a:latin typeface="Candara" pitchFamily="34" charset="0"/>
                <a:cs typeface="Arial" charset="0"/>
              </a:rPr>
              <a:t>nearest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Candara" pitchFamily="34" charset="0"/>
                <a:cs typeface="Arial" charset="0"/>
              </a:rPr>
              <a:t> </a:t>
            </a:r>
            <a:r>
              <a:rPr lang="pl-PL" sz="1400" dirty="0" err="1">
                <a:solidFill>
                  <a:schemeClr val="tx2">
                    <a:lumMod val="50000"/>
                  </a:schemeClr>
                </a:solidFill>
                <a:latin typeface="Candara" pitchFamily="34" charset="0"/>
                <a:cs typeface="Arial" charset="0"/>
              </a:rPr>
              <a:t>airports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Candara" pitchFamily="34" charset="0"/>
                <a:cs typeface="Arial" charset="0"/>
              </a:rPr>
              <a:t>: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 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Candara" pitchFamily="34" charset="0"/>
                <a:cs typeface="Arial" charset="0"/>
              </a:rPr>
              <a:t>Katowice-Pyrzowice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 (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Candara" pitchFamily="34" charset="0"/>
                <a:cs typeface="Arial" charset="0"/>
              </a:rPr>
              <a:t>85 km)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,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Candara" pitchFamily="34" charset="0"/>
                <a:cs typeface="Arial" charset="0"/>
              </a:rPr>
              <a:t>Kraków-Balice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 (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Candara" pitchFamily="34" charset="0"/>
                <a:cs typeface="Arial" charset="0"/>
              </a:rPr>
              <a:t>110 km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), </a:t>
            </a:r>
            <a:r>
              <a:rPr lang="pl-PL" sz="1400" dirty="0" err="1">
                <a:solidFill>
                  <a:schemeClr val="tx2">
                    <a:lumMod val="50000"/>
                  </a:schemeClr>
                </a:solidFill>
                <a:latin typeface="Candara" pitchFamily="34" charset="0"/>
                <a:cs typeface="Times New Roman" pitchFamily="18" charset="0"/>
              </a:rPr>
              <a:t>Ostrava-Mošnov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Candara" pitchFamily="34" charset="0"/>
                <a:cs typeface="Arial" charset="0"/>
              </a:rPr>
              <a:t>(CZ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)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Candara" pitchFamily="34" charset="0"/>
                <a:cs typeface="Arial" charset="0"/>
              </a:rPr>
              <a:t> (65 km).</a:t>
            </a:r>
            <a:endParaRPr lang="pl-PL" sz="1400" dirty="0">
              <a:solidFill>
                <a:schemeClr val="tx2">
                  <a:lumMod val="50000"/>
                </a:schemeClr>
              </a:solidFill>
              <a:latin typeface="Candara" pitchFamily="34" charset="0"/>
              <a:cs typeface="Times New Roman" pitchFamily="18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827584" y="980728"/>
            <a:ext cx="77768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The </a:t>
            </a:r>
            <a:r>
              <a:rPr lang="pl-PL" sz="1600" dirty="0" err="1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dynamic</a:t>
            </a:r>
            <a:r>
              <a:rPr lang="pl-PL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 development of the </a:t>
            </a:r>
            <a:r>
              <a:rPr lang="pl-PL" sz="1600" dirty="0" err="1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city</a:t>
            </a:r>
            <a:r>
              <a:rPr lang="pl-PL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 </a:t>
            </a:r>
            <a:r>
              <a:rPr lang="pl-PL" sz="1600" dirty="0" err="1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is</a:t>
            </a:r>
            <a:r>
              <a:rPr lang="pl-PL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 </a:t>
            </a:r>
            <a:r>
              <a:rPr lang="pl-PL" sz="1600" dirty="0" err="1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facilitated</a:t>
            </a:r>
            <a:r>
              <a:rPr lang="pl-PL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 by the </a:t>
            </a:r>
            <a:r>
              <a:rPr lang="pl-PL" sz="1600" dirty="0" err="1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crossing</a:t>
            </a:r>
            <a:r>
              <a:rPr lang="pl-PL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 of the </a:t>
            </a:r>
            <a:r>
              <a:rPr lang="pl-PL" sz="1600" dirty="0" err="1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international</a:t>
            </a:r>
            <a:r>
              <a:rPr lang="pl-PL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 transport </a:t>
            </a:r>
            <a:r>
              <a:rPr lang="pl-PL" sz="1600" dirty="0" err="1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channels</a:t>
            </a:r>
            <a:r>
              <a:rPr lang="pl-PL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 E75 and E462. The </a:t>
            </a:r>
            <a:r>
              <a:rPr lang="pl-PL" sz="1600" dirty="0" err="1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city</a:t>
            </a:r>
            <a:r>
              <a:rPr lang="pl-PL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 </a:t>
            </a:r>
            <a:r>
              <a:rPr lang="pl-PL" sz="1600" dirty="0" err="1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is</a:t>
            </a:r>
            <a:r>
              <a:rPr lang="pl-PL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 </a:t>
            </a:r>
            <a:r>
              <a:rPr lang="pl-PL" sz="1600" dirty="0" err="1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also</a:t>
            </a:r>
            <a:r>
              <a:rPr lang="pl-PL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 </a:t>
            </a:r>
            <a:r>
              <a:rPr lang="pl-PL" sz="1600" dirty="0" err="1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an</a:t>
            </a:r>
            <a:r>
              <a:rPr lang="pl-PL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 </a:t>
            </a:r>
            <a:r>
              <a:rPr lang="pl-PL" sz="1600" dirty="0" err="1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important</a:t>
            </a:r>
            <a:r>
              <a:rPr lang="pl-PL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 </a:t>
            </a:r>
            <a:r>
              <a:rPr lang="pl-PL" sz="1600" dirty="0" err="1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road</a:t>
            </a:r>
            <a:r>
              <a:rPr lang="pl-PL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 </a:t>
            </a:r>
            <a:r>
              <a:rPr lang="pl-PL" sz="1600" dirty="0" err="1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junction</a:t>
            </a:r>
            <a:r>
              <a:rPr lang="pl-PL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 in the </a:t>
            </a:r>
            <a:r>
              <a:rPr lang="pl-PL" sz="1600" dirty="0" err="1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south</a:t>
            </a:r>
            <a:r>
              <a:rPr lang="pl-PL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 Silesia. Bielsko-Biała </a:t>
            </a:r>
            <a:r>
              <a:rPr lang="pl-PL" sz="1600" dirty="0" err="1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is</a:t>
            </a:r>
            <a:r>
              <a:rPr lang="pl-PL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 </a:t>
            </a:r>
            <a:r>
              <a:rPr lang="pl-PL" sz="1600" dirty="0" err="1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crossed</a:t>
            </a:r>
            <a:r>
              <a:rPr lang="pl-PL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 by: </a:t>
            </a:r>
            <a:r>
              <a:rPr lang="pl-PL" sz="1600" dirty="0" err="1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national</a:t>
            </a:r>
            <a:r>
              <a:rPr lang="pl-PL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 </a:t>
            </a:r>
            <a:r>
              <a:rPr lang="pl-PL" sz="1600" dirty="0" err="1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road</a:t>
            </a:r>
            <a:r>
              <a:rPr lang="pl-PL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 No. 1 (as </a:t>
            </a:r>
            <a:r>
              <a:rPr lang="pl-PL" sz="1600" dirty="0" err="1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an</a:t>
            </a:r>
            <a:r>
              <a:rPr lang="pl-PL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 </a:t>
            </a:r>
            <a:r>
              <a:rPr lang="pl-PL" sz="1600" dirty="0" err="1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expressway</a:t>
            </a:r>
            <a:r>
              <a:rPr lang="pl-PL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 S52 from Bielsko-Biała to Cieszyn), express </a:t>
            </a:r>
            <a:r>
              <a:rPr lang="pl-PL" sz="1600" dirty="0" err="1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road</a:t>
            </a:r>
            <a:r>
              <a:rPr lang="pl-PL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 S1, </a:t>
            </a:r>
            <a:r>
              <a:rPr lang="pl-PL" sz="1600" dirty="0" err="1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national</a:t>
            </a:r>
            <a:r>
              <a:rPr lang="pl-PL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 </a:t>
            </a:r>
            <a:r>
              <a:rPr lang="pl-PL" sz="1600" dirty="0" err="1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road</a:t>
            </a:r>
            <a:r>
              <a:rPr lang="pl-PL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 S52, as </a:t>
            </a:r>
            <a:r>
              <a:rPr lang="pl-PL" sz="1600" dirty="0" err="1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well</a:t>
            </a:r>
            <a:r>
              <a:rPr lang="pl-PL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 as </a:t>
            </a:r>
            <a:r>
              <a:rPr lang="pl-PL" sz="1600" dirty="0" err="1">
                <a:solidFill>
                  <a:prstClr val="black"/>
                </a:solidFill>
                <a:latin typeface="Candara" pitchFamily="34" charset="0"/>
              </a:rPr>
              <a:t>voivodeship</a:t>
            </a:r>
            <a:r>
              <a:rPr lang="pl-PL" sz="1600" dirty="0">
                <a:solidFill>
                  <a:prstClr val="black"/>
                </a:solidFill>
                <a:latin typeface="Candara" pitchFamily="34" charset="0"/>
              </a:rPr>
              <a:t> </a:t>
            </a:r>
            <a:r>
              <a:rPr lang="pl-PL" sz="1600" dirty="0" err="1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roads</a:t>
            </a:r>
            <a:r>
              <a:rPr lang="pl-PL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 No. 940 and 942</a:t>
            </a:r>
            <a:r>
              <a:rPr lang="pl-PL" sz="1600" dirty="0">
                <a:latin typeface="Candara" pitchFamily="34" charset="0"/>
              </a:rPr>
              <a:t>.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827584" y="188640"/>
            <a:ext cx="7380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latin typeface="Candara" pitchFamily="34" charset="0"/>
              </a:rPr>
              <a:t>Bielsko-Biała – </a:t>
            </a:r>
            <a:r>
              <a:rPr lang="pl-PL" sz="2800" b="1" dirty="0" err="1">
                <a:latin typeface="Candara" pitchFamily="34" charset="0"/>
              </a:rPr>
              <a:t>convenient</a:t>
            </a:r>
            <a:r>
              <a:rPr lang="pl-PL" sz="2800" b="1" dirty="0">
                <a:latin typeface="Candara" pitchFamily="34" charset="0"/>
              </a:rPr>
              <a:t> </a:t>
            </a:r>
            <a:r>
              <a:rPr lang="pl-PL" sz="2800" b="1" dirty="0" err="1">
                <a:latin typeface="Candara" pitchFamily="34" charset="0"/>
              </a:rPr>
              <a:t>location</a:t>
            </a:r>
            <a:r>
              <a:rPr lang="pl-PL" sz="2800" b="1" dirty="0">
                <a:latin typeface="Candara" pitchFamily="34" charset="0"/>
              </a:rPr>
              <a:t> 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PP_tlo_b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cxnSp>
        <p:nvCxnSpPr>
          <p:cNvPr id="9" name="Łącznik prosty 8"/>
          <p:cNvCxnSpPr/>
          <p:nvPr/>
        </p:nvCxnSpPr>
        <p:spPr>
          <a:xfrm>
            <a:off x="899592" y="764704"/>
            <a:ext cx="6840760" cy="0"/>
          </a:xfrm>
          <a:prstGeom prst="line">
            <a:avLst/>
          </a:prstGeom>
          <a:ln w="28575">
            <a:solidFill>
              <a:srgbClr val="FF99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0" name="Picture 1" descr="C:\Documents and Settings\oleksiuks\Pulpit\BB_logo.jpg"/>
          <p:cNvPicPr>
            <a:picLocks noChangeAspect="1" noChangeArrowheads="1"/>
          </p:cNvPicPr>
          <p:nvPr/>
        </p:nvPicPr>
        <p:blipFill>
          <a:blip r:embed="rId3" cstate="print"/>
          <a:srcRect l="15350" t="18115" r="14563" b="18115"/>
          <a:stretch>
            <a:fillRect/>
          </a:stretch>
        </p:blipFill>
        <p:spPr bwMode="auto">
          <a:xfrm>
            <a:off x="7920880" y="44624"/>
            <a:ext cx="1115616" cy="777170"/>
          </a:xfrm>
          <a:prstGeom prst="rect">
            <a:avLst/>
          </a:prstGeom>
          <a:noFill/>
        </p:spPr>
      </p:pic>
      <p:sp>
        <p:nvSpPr>
          <p:cNvPr id="11" name="Prostokąt 10"/>
          <p:cNvSpPr/>
          <p:nvPr/>
        </p:nvSpPr>
        <p:spPr>
          <a:xfrm>
            <a:off x="856225" y="188640"/>
            <a:ext cx="53719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latin typeface="Candara" pitchFamily="34" charset="0"/>
              </a:rPr>
              <a:t>City </a:t>
            </a:r>
            <a:r>
              <a:rPr lang="pl-PL" sz="2800" b="1" dirty="0" err="1">
                <a:latin typeface="Candara" pitchFamily="34" charset="0"/>
              </a:rPr>
              <a:t>promotion</a:t>
            </a:r>
            <a:r>
              <a:rPr lang="pl-PL" sz="2800" b="1" dirty="0">
                <a:latin typeface="Candara" pitchFamily="34" charset="0"/>
              </a:rPr>
              <a:t> </a:t>
            </a:r>
            <a:r>
              <a:rPr lang="pl-PL" sz="2800" b="1" dirty="0" err="1">
                <a:latin typeface="Candara" pitchFamily="34" charset="0"/>
              </a:rPr>
              <a:t>campaigns</a:t>
            </a:r>
            <a:endParaRPr lang="pl-PL" sz="2800" b="1" dirty="0">
              <a:latin typeface="Candara" pitchFamily="34" charset="0"/>
            </a:endParaRPr>
          </a:p>
        </p:txBody>
      </p:sp>
      <p:pic>
        <p:nvPicPr>
          <p:cNvPr id="5" name="Obraz 4" descr="sw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51432" y="3140968"/>
            <a:ext cx="4280808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Prostokąt 5"/>
          <p:cNvSpPr/>
          <p:nvPr/>
        </p:nvSpPr>
        <p:spPr>
          <a:xfrm>
            <a:off x="827584" y="980728"/>
            <a:ext cx="7848872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500" dirty="0">
                <a:latin typeface="Candara" pitchFamily="34" charset="0"/>
              </a:rPr>
              <a:t>"Studies in the mountains" is a joint campaign of the </a:t>
            </a:r>
            <a:r>
              <a:rPr lang="pl-PL" sz="1500" dirty="0">
                <a:latin typeface="Candara" pitchFamily="34" charset="0"/>
              </a:rPr>
              <a:t>City Hall of </a:t>
            </a:r>
            <a:r>
              <a:rPr lang="en-US" sz="1500" dirty="0" err="1">
                <a:latin typeface="Candara" pitchFamily="34" charset="0"/>
              </a:rPr>
              <a:t>Bielsko-Biała</a:t>
            </a:r>
            <a:r>
              <a:rPr lang="en-US" sz="1500" dirty="0">
                <a:latin typeface="Candara" pitchFamily="34" charset="0"/>
              </a:rPr>
              <a:t> and the University of </a:t>
            </a:r>
            <a:r>
              <a:rPr lang="pl-PL" sz="1500" dirty="0">
                <a:latin typeface="Candara" pitchFamily="34" charset="0"/>
              </a:rPr>
              <a:t>Bielsko-Biała </a:t>
            </a:r>
            <a:r>
              <a:rPr lang="pl-PL" sz="1500" dirty="0" err="1">
                <a:latin typeface="Candara" pitchFamily="34" charset="0"/>
              </a:rPr>
              <a:t>aimed</a:t>
            </a:r>
            <a:r>
              <a:rPr lang="pl-PL" sz="1500" dirty="0">
                <a:latin typeface="Candara" pitchFamily="34" charset="0"/>
              </a:rPr>
              <a:t> </a:t>
            </a:r>
            <a:r>
              <a:rPr lang="pl-PL" sz="1500" dirty="0" err="1">
                <a:latin typeface="Candara" pitchFamily="34" charset="0"/>
              </a:rPr>
              <a:t>at</a:t>
            </a:r>
            <a:r>
              <a:rPr lang="pl-PL" sz="1500" dirty="0">
                <a:latin typeface="Candara" pitchFamily="34" charset="0"/>
              </a:rPr>
              <a:t> </a:t>
            </a:r>
            <a:r>
              <a:rPr lang="en-US" sz="1500" dirty="0" err="1">
                <a:latin typeface="Candara" pitchFamily="34" charset="0"/>
              </a:rPr>
              <a:t>promot</a:t>
            </a:r>
            <a:r>
              <a:rPr lang="pl-PL" sz="1500" dirty="0" err="1">
                <a:latin typeface="Candara" pitchFamily="34" charset="0"/>
              </a:rPr>
              <a:t>ing</a:t>
            </a:r>
            <a:r>
              <a:rPr lang="en-US" sz="1500" dirty="0">
                <a:latin typeface="Candara" pitchFamily="34" charset="0"/>
              </a:rPr>
              <a:t> the benefits of studying, living and creating a professional career in </a:t>
            </a:r>
            <a:r>
              <a:rPr lang="en-US" sz="1500" dirty="0" err="1">
                <a:latin typeface="Candara" pitchFamily="34" charset="0"/>
              </a:rPr>
              <a:t>Bielsko-Biała</a:t>
            </a:r>
            <a:r>
              <a:rPr lang="en-US" sz="1500" dirty="0">
                <a:latin typeface="Candara" pitchFamily="34" charset="0"/>
              </a:rPr>
              <a:t> among future students. The campaign draws the attention of young people who face the dilemma of choosing </a:t>
            </a:r>
            <a:r>
              <a:rPr lang="pl-PL" sz="1500" dirty="0" err="1">
                <a:latin typeface="Candara" pitchFamily="34" charset="0"/>
              </a:rPr>
              <a:t>their</a:t>
            </a:r>
            <a:r>
              <a:rPr lang="pl-PL" sz="1500" dirty="0">
                <a:latin typeface="Candara" pitchFamily="34" charset="0"/>
              </a:rPr>
              <a:t> </a:t>
            </a:r>
            <a:r>
              <a:rPr lang="pl-PL" sz="1500" dirty="0" err="1">
                <a:latin typeface="Candara" pitchFamily="34" charset="0"/>
              </a:rPr>
              <a:t>future</a:t>
            </a:r>
            <a:r>
              <a:rPr lang="pl-PL" sz="1500" dirty="0">
                <a:latin typeface="Candara" pitchFamily="34" charset="0"/>
              </a:rPr>
              <a:t> </a:t>
            </a:r>
            <a:r>
              <a:rPr lang="en-US" sz="1500" dirty="0">
                <a:latin typeface="Candara" pitchFamily="34" charset="0"/>
              </a:rPr>
              <a:t>university, that stud</a:t>
            </a:r>
            <a:r>
              <a:rPr lang="pl-PL" sz="1500" dirty="0" err="1">
                <a:latin typeface="Candara" pitchFamily="34" charset="0"/>
              </a:rPr>
              <a:t>ies</a:t>
            </a:r>
            <a:r>
              <a:rPr lang="pl-PL" sz="1500" dirty="0">
                <a:latin typeface="Candara" pitchFamily="34" charset="0"/>
              </a:rPr>
              <a:t> </a:t>
            </a:r>
            <a:r>
              <a:rPr lang="en-US" sz="1500" dirty="0">
                <a:latin typeface="Candara" pitchFamily="34" charset="0"/>
              </a:rPr>
              <a:t>in </a:t>
            </a:r>
            <a:r>
              <a:rPr lang="en-US" sz="1500" dirty="0" err="1">
                <a:latin typeface="Candara" pitchFamily="34" charset="0"/>
              </a:rPr>
              <a:t>Bielsko-Biała</a:t>
            </a:r>
            <a:r>
              <a:rPr lang="en-US" sz="1500" dirty="0">
                <a:latin typeface="Candara" pitchFamily="34" charset="0"/>
              </a:rPr>
              <a:t> </a:t>
            </a:r>
            <a:r>
              <a:rPr lang="pl-PL" sz="1500" dirty="0" err="1">
                <a:latin typeface="Candara" pitchFamily="34" charset="0"/>
              </a:rPr>
              <a:t>creates</a:t>
            </a:r>
            <a:r>
              <a:rPr lang="pl-PL" sz="1500" dirty="0">
                <a:latin typeface="Candara" pitchFamily="34" charset="0"/>
              </a:rPr>
              <a:t> a </a:t>
            </a:r>
            <a:r>
              <a:rPr lang="pl-PL" sz="1500" dirty="0" err="1">
                <a:latin typeface="Candara" pitchFamily="34" charset="0"/>
              </a:rPr>
              <a:t>great</a:t>
            </a:r>
            <a:r>
              <a:rPr lang="en-US" sz="1500" dirty="0">
                <a:latin typeface="Candara" pitchFamily="34" charset="0"/>
              </a:rPr>
              <a:t> opportunity to </a:t>
            </a:r>
            <a:r>
              <a:rPr lang="pl-PL" sz="1500" dirty="0" err="1">
                <a:latin typeface="Candara" pitchFamily="34" charset="0"/>
              </a:rPr>
              <a:t>combine</a:t>
            </a:r>
            <a:r>
              <a:rPr lang="pl-PL" sz="1500" dirty="0">
                <a:latin typeface="Candara" pitchFamily="34" charset="0"/>
              </a:rPr>
              <a:t> the </a:t>
            </a:r>
            <a:r>
              <a:rPr lang="pl-PL" sz="1500" dirty="0" err="1">
                <a:latin typeface="Candara" pitchFamily="34" charset="0"/>
              </a:rPr>
              <a:t>chance</a:t>
            </a:r>
            <a:r>
              <a:rPr lang="pl-PL" sz="1500" dirty="0">
                <a:latin typeface="Candara" pitchFamily="34" charset="0"/>
              </a:rPr>
              <a:t> of </a:t>
            </a:r>
            <a:r>
              <a:rPr lang="pl-PL" sz="1500" dirty="0" err="1">
                <a:latin typeface="Candara" pitchFamily="34" charset="0"/>
              </a:rPr>
              <a:t>getting</a:t>
            </a:r>
            <a:r>
              <a:rPr lang="en-US" sz="1500" dirty="0">
                <a:latin typeface="Candara" pitchFamily="34" charset="0"/>
              </a:rPr>
              <a:t> a solid education </a:t>
            </a:r>
            <a:r>
              <a:rPr lang="pl-PL" sz="1500" dirty="0">
                <a:latin typeface="Candara" pitchFamily="34" charset="0"/>
              </a:rPr>
              <a:t>with a </a:t>
            </a:r>
            <a:r>
              <a:rPr lang="en-US" sz="1500" dirty="0">
                <a:latin typeface="Candara" pitchFamily="34" charset="0"/>
              </a:rPr>
              <a:t>chance to find a job </a:t>
            </a:r>
            <a:r>
              <a:rPr lang="pl-PL" sz="1500" dirty="0" err="1">
                <a:latin typeface="Candara" pitchFamily="34" charset="0"/>
              </a:rPr>
              <a:t>during</a:t>
            </a:r>
            <a:r>
              <a:rPr lang="en-US" sz="1500" dirty="0">
                <a:latin typeface="Candara" pitchFamily="34" charset="0"/>
              </a:rPr>
              <a:t> </a:t>
            </a:r>
            <a:r>
              <a:rPr lang="pl-PL" sz="1500" dirty="0">
                <a:latin typeface="Candara" pitchFamily="34" charset="0"/>
              </a:rPr>
              <a:t>the </a:t>
            </a:r>
            <a:r>
              <a:rPr lang="en-US" sz="1500" dirty="0">
                <a:latin typeface="Candara" pitchFamily="34" charset="0"/>
              </a:rPr>
              <a:t>stud</a:t>
            </a:r>
            <a:r>
              <a:rPr lang="pl-PL" sz="1500" dirty="0" err="1">
                <a:latin typeface="Candara" pitchFamily="34" charset="0"/>
              </a:rPr>
              <a:t>ies</a:t>
            </a:r>
            <a:r>
              <a:rPr lang="en-US" sz="1500" dirty="0">
                <a:latin typeface="Candara" pitchFamily="34" charset="0"/>
              </a:rPr>
              <a:t>. The campaign also </a:t>
            </a:r>
            <a:r>
              <a:rPr lang="pl-PL" sz="1500" dirty="0" err="1">
                <a:latin typeface="Candara" pitchFamily="34" charset="0"/>
              </a:rPr>
              <a:t>indicates</a:t>
            </a:r>
            <a:r>
              <a:rPr lang="pl-PL" sz="1500" dirty="0">
                <a:latin typeface="Candara" pitchFamily="34" charset="0"/>
              </a:rPr>
              <a:t> </a:t>
            </a:r>
            <a:r>
              <a:rPr lang="en-US" sz="1500" dirty="0">
                <a:latin typeface="Candara" pitchFamily="34" charset="0"/>
              </a:rPr>
              <a:t>the attractiveness of </a:t>
            </a:r>
            <a:r>
              <a:rPr lang="en-US" sz="1500" dirty="0" err="1">
                <a:latin typeface="Candara" pitchFamily="34" charset="0"/>
              </a:rPr>
              <a:t>Bielsko-Biała</a:t>
            </a:r>
            <a:r>
              <a:rPr lang="en-US" sz="1500" dirty="0">
                <a:latin typeface="Candara" pitchFamily="34" charset="0"/>
              </a:rPr>
              <a:t>. The proximity of recreational areas e</a:t>
            </a:r>
            <a:r>
              <a:rPr lang="pl-PL" sz="1500" dirty="0" err="1">
                <a:latin typeface="Candara" pitchFamily="34" charset="0"/>
              </a:rPr>
              <a:t>ncourage</a:t>
            </a:r>
            <a:r>
              <a:rPr lang="en-US" sz="1500" dirty="0">
                <a:latin typeface="Candara" pitchFamily="34" charset="0"/>
              </a:rPr>
              <a:t> </a:t>
            </a:r>
            <a:r>
              <a:rPr lang="pl-PL" sz="1500" dirty="0">
                <a:latin typeface="Candara" pitchFamily="34" charset="0"/>
              </a:rPr>
              <a:t>to be </a:t>
            </a:r>
            <a:r>
              <a:rPr lang="pl-PL" sz="1500" dirty="0" err="1">
                <a:latin typeface="Candara" pitchFamily="34" charset="0"/>
              </a:rPr>
              <a:t>active</a:t>
            </a:r>
            <a:r>
              <a:rPr lang="en-US" sz="1500" dirty="0">
                <a:latin typeface="Candara" pitchFamily="34" charset="0"/>
              </a:rPr>
              <a:t> at any time of the year</a:t>
            </a:r>
            <a:r>
              <a:rPr lang="pl-PL" sz="1500" dirty="0">
                <a:latin typeface="Candara" pitchFamily="34" charset="0"/>
              </a:rPr>
              <a:t>. </a:t>
            </a:r>
            <a:r>
              <a:rPr lang="pl-PL" sz="1500" dirty="0" err="1">
                <a:latin typeface="Candara" pitchFamily="34" charset="0"/>
              </a:rPr>
              <a:t>What’s</a:t>
            </a:r>
            <a:r>
              <a:rPr lang="pl-PL" sz="1500" dirty="0">
                <a:latin typeface="Candara" pitchFamily="34" charset="0"/>
              </a:rPr>
              <a:t> </a:t>
            </a:r>
            <a:r>
              <a:rPr lang="pl-PL" sz="1500" dirty="0" err="1">
                <a:latin typeface="Candara" pitchFamily="34" charset="0"/>
              </a:rPr>
              <a:t>more</a:t>
            </a:r>
            <a:r>
              <a:rPr lang="pl-PL" sz="1500" dirty="0">
                <a:latin typeface="Candara" pitchFamily="34" charset="0"/>
              </a:rPr>
              <a:t> the</a:t>
            </a:r>
            <a:r>
              <a:rPr lang="en-US" sz="1500" dirty="0">
                <a:latin typeface="Candara" pitchFamily="34" charset="0"/>
              </a:rPr>
              <a:t> numerous cultural and outdoor events </a:t>
            </a:r>
            <a:r>
              <a:rPr lang="pl-PL" sz="1500" dirty="0" err="1">
                <a:latin typeface="Candara" pitchFamily="34" charset="0"/>
              </a:rPr>
              <a:t>are</a:t>
            </a:r>
            <a:r>
              <a:rPr lang="pl-PL" sz="1500" dirty="0">
                <a:latin typeface="Candara" pitchFamily="34" charset="0"/>
              </a:rPr>
              <a:t> </a:t>
            </a:r>
            <a:r>
              <a:rPr lang="pl-PL" sz="1500" dirty="0" err="1">
                <a:latin typeface="Candara" pitchFamily="34" charset="0"/>
              </a:rPr>
              <a:t>another</a:t>
            </a:r>
            <a:r>
              <a:rPr lang="pl-PL" sz="1500" dirty="0">
                <a:latin typeface="Candara" pitchFamily="34" charset="0"/>
              </a:rPr>
              <a:t> big </a:t>
            </a:r>
            <a:r>
              <a:rPr lang="pl-PL" sz="1500" dirty="0" err="1">
                <a:latin typeface="Candara" pitchFamily="34" charset="0"/>
              </a:rPr>
              <a:t>advantages</a:t>
            </a:r>
            <a:r>
              <a:rPr lang="pl-PL" sz="1500" dirty="0">
                <a:latin typeface="Candara" pitchFamily="34" charset="0"/>
              </a:rPr>
              <a:t> </a:t>
            </a:r>
            <a:r>
              <a:rPr lang="pl-PL" sz="1500" dirty="0" err="1">
                <a:latin typeface="Candara" pitchFamily="34" charset="0"/>
              </a:rPr>
              <a:t>that</a:t>
            </a:r>
            <a:r>
              <a:rPr lang="pl-PL" sz="1500" dirty="0">
                <a:latin typeface="Candara" pitchFamily="34" charset="0"/>
              </a:rPr>
              <a:t> </a:t>
            </a:r>
            <a:r>
              <a:rPr lang="pl-PL" sz="1500" dirty="0" err="1">
                <a:latin typeface="Candara" pitchFamily="34" charset="0"/>
              </a:rPr>
              <a:t>should</a:t>
            </a:r>
            <a:r>
              <a:rPr lang="pl-PL" sz="1500" dirty="0">
                <a:latin typeface="Candara" pitchFamily="34" charset="0"/>
              </a:rPr>
              <a:t> </a:t>
            </a:r>
            <a:r>
              <a:rPr lang="pl-PL" sz="1500" dirty="0" err="1">
                <a:latin typeface="Candara" pitchFamily="34" charset="0"/>
              </a:rPr>
              <a:t>attract</a:t>
            </a:r>
            <a:r>
              <a:rPr lang="pl-PL" sz="1500" dirty="0">
                <a:latin typeface="Candara" pitchFamily="34" charset="0"/>
              </a:rPr>
              <a:t> </a:t>
            </a:r>
            <a:r>
              <a:rPr lang="pl-PL" sz="1500" dirty="0" err="1">
                <a:latin typeface="Candara" pitchFamily="34" charset="0"/>
              </a:rPr>
              <a:t>young</a:t>
            </a:r>
            <a:r>
              <a:rPr lang="pl-PL" sz="1500" dirty="0">
                <a:latin typeface="Candara" pitchFamily="34" charset="0"/>
              </a:rPr>
              <a:t> </a:t>
            </a:r>
            <a:r>
              <a:rPr lang="pl-PL" sz="1500" dirty="0" err="1">
                <a:latin typeface="Candara" pitchFamily="34" charset="0"/>
              </a:rPr>
              <a:t>people</a:t>
            </a:r>
            <a:r>
              <a:rPr lang="pl-PL" sz="1500" dirty="0">
                <a:latin typeface="Candara" pitchFamily="34" charset="0"/>
              </a:rPr>
              <a:t> to Bielsko-Biała. </a:t>
            </a:r>
            <a:endParaRPr lang="en-US" sz="1500" dirty="0">
              <a:latin typeface="Candara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0" y="63813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>
                <a:latin typeface="Candara" pitchFamily="34" charset="0"/>
              </a:rPr>
              <a:t>www.studiawgorach.pl</a:t>
            </a:r>
            <a:endParaRPr lang="pl-PL" dirty="0">
              <a:latin typeface="Candara" pitchFamily="34" charset="0"/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PP_tlo_b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cxnSp>
        <p:nvCxnSpPr>
          <p:cNvPr id="12" name="Łącznik prosty 11"/>
          <p:cNvCxnSpPr/>
          <p:nvPr/>
        </p:nvCxnSpPr>
        <p:spPr>
          <a:xfrm>
            <a:off x="899592" y="764704"/>
            <a:ext cx="6840760" cy="0"/>
          </a:xfrm>
          <a:prstGeom prst="line">
            <a:avLst/>
          </a:prstGeom>
          <a:ln w="28575">
            <a:solidFill>
              <a:srgbClr val="FF99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3" name="Picture 1" descr="C:\Documents and Settings\oleksiuks\Pulpit\BB_logo.jpg"/>
          <p:cNvPicPr>
            <a:picLocks noChangeAspect="1" noChangeArrowheads="1"/>
          </p:cNvPicPr>
          <p:nvPr/>
        </p:nvPicPr>
        <p:blipFill>
          <a:blip r:embed="rId3" cstate="print"/>
          <a:srcRect l="15350" t="18115" r="14563" b="18115"/>
          <a:stretch>
            <a:fillRect/>
          </a:stretch>
        </p:blipFill>
        <p:spPr bwMode="auto">
          <a:xfrm>
            <a:off x="7920880" y="44624"/>
            <a:ext cx="1115616" cy="777170"/>
          </a:xfrm>
          <a:prstGeom prst="rect">
            <a:avLst/>
          </a:prstGeom>
          <a:noFill/>
        </p:spPr>
      </p:pic>
      <p:sp>
        <p:nvSpPr>
          <p:cNvPr id="14" name="Prostokąt 13"/>
          <p:cNvSpPr/>
          <p:nvPr/>
        </p:nvSpPr>
        <p:spPr>
          <a:xfrm>
            <a:off x="856225" y="188640"/>
            <a:ext cx="53719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 err="1">
                <a:latin typeface="Candara" pitchFamily="34" charset="0"/>
              </a:rPr>
              <a:t>Rankings</a:t>
            </a:r>
            <a:r>
              <a:rPr lang="pl-PL" sz="2800" b="1" dirty="0">
                <a:latin typeface="Candara" pitchFamily="34" charset="0"/>
              </a:rPr>
              <a:t> 2019</a:t>
            </a:r>
          </a:p>
        </p:txBody>
      </p:sp>
      <p:graphicFrame>
        <p:nvGraphicFramePr>
          <p:cNvPr id="15" name="Tabe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487408"/>
              </p:ext>
            </p:extLst>
          </p:nvPr>
        </p:nvGraphicFramePr>
        <p:xfrm>
          <a:off x="971600" y="1340768"/>
          <a:ext cx="7776864" cy="3703054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38884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latin typeface="Candara" pitchFamily="34" charset="0"/>
                        </a:rPr>
                        <a:t>Ranking</a:t>
                      </a:r>
                      <a:endParaRPr lang="pl-PL" sz="1600" dirty="0">
                        <a:latin typeface="Candara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err="1">
                          <a:latin typeface="Candara" pitchFamily="34" charset="0"/>
                          <a:cs typeface="Arial" pitchFamily="34" charset="0"/>
                        </a:rPr>
                        <a:t>Category</a:t>
                      </a:r>
                      <a:endParaRPr lang="pl-PL" sz="1600" dirty="0">
                        <a:latin typeface="Candara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latin typeface="Candara" pitchFamily="34" charset="0"/>
                          <a:cs typeface="Arial" pitchFamily="34" charset="0"/>
                        </a:rPr>
                        <a:t>Place in ranking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8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>
                          <a:latin typeface="Candara" pitchFamily="34" charset="0"/>
                        </a:rPr>
                        <a:t>FORBES -  Business </a:t>
                      </a:r>
                      <a:r>
                        <a:rPr lang="en-US" sz="1600" dirty="0">
                          <a:latin typeface="Candara" pitchFamily="34" charset="0"/>
                        </a:rPr>
                        <a:t>–</a:t>
                      </a:r>
                      <a:r>
                        <a:rPr lang="pl-PL" sz="1600" dirty="0">
                          <a:latin typeface="Candara" pitchFamily="34" charset="0"/>
                        </a:rPr>
                        <a:t> </a:t>
                      </a:r>
                      <a:r>
                        <a:rPr lang="pl-PL" sz="1600" dirty="0" err="1">
                          <a:latin typeface="Candara" pitchFamily="34" charset="0"/>
                        </a:rPr>
                        <a:t>friendly</a:t>
                      </a:r>
                      <a:r>
                        <a:rPr lang="pl-PL" sz="1600" dirty="0">
                          <a:latin typeface="Candara" pitchFamily="34" charset="0"/>
                        </a:rPr>
                        <a:t> </a:t>
                      </a:r>
                      <a:r>
                        <a:rPr lang="pl-PL" sz="1600" dirty="0" err="1">
                          <a:latin typeface="Candara" pitchFamily="34" charset="0"/>
                        </a:rPr>
                        <a:t>cities</a:t>
                      </a:r>
                      <a:endParaRPr lang="pl-PL" sz="1600" b="1" dirty="0">
                        <a:latin typeface="Candara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600" dirty="0">
                          <a:latin typeface="Candara" pitchFamily="34" charset="0"/>
                          <a:cs typeface="Arial" pitchFamily="34" charset="0"/>
                        </a:rPr>
                        <a:t>C</a:t>
                      </a:r>
                      <a:r>
                        <a:rPr lang="en-US" sz="1600" dirty="0" err="1">
                          <a:latin typeface="Candara" pitchFamily="34" charset="0"/>
                          <a:cs typeface="Arial" pitchFamily="34" charset="0"/>
                        </a:rPr>
                        <a:t>ities</a:t>
                      </a:r>
                      <a:r>
                        <a:rPr lang="en-US" sz="1600" dirty="0">
                          <a:latin typeface="Candara" pitchFamily="34" charset="0"/>
                          <a:cs typeface="Arial" pitchFamily="34" charset="0"/>
                        </a:rPr>
                        <a:t> between 150 thousand to 299 thousand inhabitants</a:t>
                      </a:r>
                      <a:endParaRPr lang="pl-PL" sz="1600" dirty="0">
                        <a:latin typeface="Candara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latin typeface="Candara" pitchFamily="34" charset="0"/>
                          <a:cs typeface="+mn-cs"/>
                        </a:rPr>
                        <a:t>4</a:t>
                      </a:r>
                      <a:endParaRPr lang="pl-PL" sz="1600" dirty="0">
                        <a:latin typeface="Candara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8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>
                          <a:latin typeface="Candara" pitchFamily="34" charset="0"/>
                        </a:rPr>
                        <a:t>WSPÓLNOTA </a:t>
                      </a:r>
                      <a:r>
                        <a:rPr lang="en-US" sz="1600" dirty="0">
                          <a:latin typeface="Candara" pitchFamily="34" charset="0"/>
                        </a:rPr>
                        <a:t>–</a:t>
                      </a:r>
                      <a:r>
                        <a:rPr lang="pl-PL" sz="1600" dirty="0">
                          <a:latin typeface="Candara" pitchFamily="34" charset="0"/>
                        </a:rPr>
                        <a:t> </a:t>
                      </a:r>
                      <a:r>
                        <a:rPr lang="en-US" sz="1600" dirty="0">
                          <a:latin typeface="Candara" pitchFamily="34" charset="0"/>
                        </a:rPr>
                        <a:t>Wealth of local governments – revenue ranking of cities </a:t>
                      </a:r>
                      <a:r>
                        <a:rPr lang="pl-PL" sz="1600" dirty="0">
                          <a:latin typeface="Candara" pitchFamily="34" charset="0"/>
                        </a:rPr>
                        <a:t>2018</a:t>
                      </a:r>
                      <a:endParaRPr lang="pl-PL" sz="1600" b="1" dirty="0">
                        <a:latin typeface="Candara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err="1">
                          <a:latin typeface="Candara" pitchFamily="34" charset="0"/>
                          <a:cs typeface="Arial" pitchFamily="34" charset="0"/>
                        </a:rPr>
                        <a:t>Cities</a:t>
                      </a:r>
                      <a:r>
                        <a:rPr lang="pl-PL" sz="1600" dirty="0">
                          <a:latin typeface="Candara" pitchFamily="34" charset="0"/>
                          <a:cs typeface="Arial" pitchFamily="34" charset="0"/>
                        </a:rPr>
                        <a:t> with </a:t>
                      </a:r>
                      <a:r>
                        <a:rPr lang="pl-PL" sz="1600" dirty="0" err="1">
                          <a:latin typeface="Candara" pitchFamily="34" charset="0"/>
                          <a:cs typeface="Arial" pitchFamily="34" charset="0"/>
                        </a:rPr>
                        <a:t>county</a:t>
                      </a:r>
                      <a:r>
                        <a:rPr lang="pl-PL" sz="1600" dirty="0">
                          <a:latin typeface="Candara" pitchFamily="34" charset="0"/>
                          <a:cs typeface="Arial" pitchFamily="34" charset="0"/>
                        </a:rPr>
                        <a:t> </a:t>
                      </a:r>
                      <a:r>
                        <a:rPr lang="pl-PL" sz="1600" dirty="0" err="1">
                          <a:latin typeface="Candara" pitchFamily="34" charset="0"/>
                          <a:cs typeface="Arial" pitchFamily="34" charset="0"/>
                        </a:rPr>
                        <a:t>rights</a:t>
                      </a:r>
                      <a:endParaRPr lang="pl-PL" sz="1600" dirty="0">
                        <a:latin typeface="Candara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latin typeface="Candara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8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>
                          <a:latin typeface="Candara" pitchFamily="34" charset="0"/>
                        </a:rPr>
                        <a:t>FORBES – The Most </a:t>
                      </a:r>
                      <a:r>
                        <a:rPr lang="pl-PL" sz="1600" dirty="0" err="1">
                          <a:latin typeface="Candara" pitchFamily="34" charset="0"/>
                        </a:rPr>
                        <a:t>Innovative</a:t>
                      </a:r>
                      <a:r>
                        <a:rPr lang="pl-PL" sz="1600" dirty="0">
                          <a:latin typeface="Candara" pitchFamily="34" charset="0"/>
                        </a:rPr>
                        <a:t> </a:t>
                      </a:r>
                      <a:r>
                        <a:rPr lang="pl-PL" sz="1600" dirty="0" err="1">
                          <a:latin typeface="Candara" pitchFamily="34" charset="0"/>
                        </a:rPr>
                        <a:t>Cities</a:t>
                      </a:r>
                      <a:r>
                        <a:rPr lang="pl-PL" sz="1600" dirty="0">
                          <a:latin typeface="Candara" pitchFamily="34" charset="0"/>
                        </a:rPr>
                        <a:t> </a:t>
                      </a:r>
                      <a:r>
                        <a:rPr lang="pl-PL" sz="1600" baseline="0" dirty="0">
                          <a:latin typeface="Candara" pitchFamily="34" charset="0"/>
                        </a:rPr>
                        <a:t>2019</a:t>
                      </a:r>
                      <a:endParaRPr lang="pl-PL" sz="1600" b="1" dirty="0">
                        <a:latin typeface="Candara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err="1">
                          <a:latin typeface="Candara" pitchFamily="34" charset="0"/>
                          <a:cs typeface="Arial" pitchFamily="34" charset="0"/>
                        </a:rPr>
                        <a:t>Overall</a:t>
                      </a:r>
                      <a:r>
                        <a:rPr lang="pl-PL" sz="1600" dirty="0">
                          <a:latin typeface="Candara" pitchFamily="34" charset="0"/>
                          <a:cs typeface="Arial" pitchFamily="34" charset="0"/>
                        </a:rPr>
                        <a:t> </a:t>
                      </a:r>
                      <a:r>
                        <a:rPr lang="pl-PL" sz="1600" dirty="0" err="1">
                          <a:latin typeface="Candara" pitchFamily="34" charset="0"/>
                          <a:cs typeface="Arial" pitchFamily="34" charset="0"/>
                        </a:rPr>
                        <a:t>classification</a:t>
                      </a:r>
                      <a:endParaRPr lang="pl-PL" sz="1600" dirty="0">
                        <a:latin typeface="Candara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latin typeface="Candara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8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latin typeface="Candara" pitchFamily="34" charset="0"/>
                        </a:rPr>
                        <a:t>Polish Cities of the Future 2019/20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latin typeface="Candara" pitchFamily="34" charset="0"/>
                        </a:rPr>
                        <a:t>Medium</a:t>
                      </a:r>
                      <a:r>
                        <a:rPr lang="en-US" sz="1600" dirty="0">
                          <a:latin typeface="Candara" pitchFamily="34" charset="0"/>
                        </a:rPr>
                        <a:t>–</a:t>
                      </a:r>
                      <a:r>
                        <a:rPr lang="pl-PL" sz="1600" dirty="0" err="1">
                          <a:latin typeface="Candara" pitchFamily="34" charset="0"/>
                        </a:rPr>
                        <a:t>sized</a:t>
                      </a:r>
                      <a:r>
                        <a:rPr lang="pl-PL" sz="1600" dirty="0">
                          <a:latin typeface="Candara" pitchFamily="34" charset="0"/>
                        </a:rPr>
                        <a:t> </a:t>
                      </a:r>
                      <a:r>
                        <a:rPr lang="pl-PL" sz="1600" dirty="0" err="1">
                          <a:latin typeface="Candara" pitchFamily="34" charset="0"/>
                        </a:rPr>
                        <a:t>cities</a:t>
                      </a:r>
                      <a:r>
                        <a:rPr lang="pl-PL" sz="1600" dirty="0">
                          <a:latin typeface="Candara" pitchFamily="34" charset="0"/>
                        </a:rPr>
                        <a:t> </a:t>
                      </a:r>
                      <a:r>
                        <a:rPr lang="en-US" sz="1600" dirty="0">
                          <a:latin typeface="Candara" pitchFamily="34" charset="0"/>
                        </a:rPr>
                        <a:t>–</a:t>
                      </a:r>
                      <a:r>
                        <a:rPr lang="pl-PL" sz="1600" dirty="0">
                          <a:latin typeface="Candara" pitchFamily="34" charset="0"/>
                        </a:rPr>
                        <a:t> Business</a:t>
                      </a:r>
                      <a:r>
                        <a:rPr lang="en-US" sz="1600" dirty="0">
                          <a:latin typeface="Candara" pitchFamily="34" charset="0"/>
                        </a:rPr>
                        <a:t>–</a:t>
                      </a:r>
                      <a:r>
                        <a:rPr lang="pl-PL" sz="1600" dirty="0" err="1">
                          <a:latin typeface="Candara" pitchFamily="34" charset="0"/>
                        </a:rPr>
                        <a:t>friendly</a:t>
                      </a:r>
                      <a:endParaRPr lang="pl-PL" sz="1600" dirty="0">
                        <a:latin typeface="Candara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latin typeface="Candara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6846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Candara" pitchFamily="34" charset="0"/>
                        </a:rPr>
                        <a:t>Polish Cities of the Future 2019/20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err="1">
                          <a:latin typeface="Candara" pitchFamily="34" charset="0"/>
                          <a:cs typeface="Arial" pitchFamily="34" charset="0"/>
                        </a:rPr>
                        <a:t>Overall</a:t>
                      </a:r>
                      <a:r>
                        <a:rPr lang="pl-PL" sz="1600" dirty="0">
                          <a:latin typeface="Candara" pitchFamily="34" charset="0"/>
                          <a:cs typeface="Arial" pitchFamily="34" charset="0"/>
                        </a:rPr>
                        <a:t> </a:t>
                      </a:r>
                      <a:r>
                        <a:rPr lang="pl-PL" sz="1600" dirty="0" err="1">
                          <a:latin typeface="Candara" pitchFamily="34" charset="0"/>
                          <a:cs typeface="Arial" pitchFamily="34" charset="0"/>
                        </a:rPr>
                        <a:t>classification</a:t>
                      </a:r>
                      <a:endParaRPr lang="pl-PL" sz="1600" dirty="0">
                        <a:latin typeface="Candara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sz="1600" dirty="0">
                          <a:latin typeface="Candara" pitchFamily="34" charset="0"/>
                        </a:rPr>
                        <a:t>–</a:t>
                      </a:r>
                      <a:r>
                        <a:rPr lang="pl-PL" sz="1600" dirty="0">
                          <a:latin typeface="Candara" pitchFamily="34" charset="0"/>
                        </a:rPr>
                        <a:t>Medium</a:t>
                      </a:r>
                      <a:r>
                        <a:rPr lang="en-US" sz="1600" dirty="0">
                          <a:latin typeface="Candara" pitchFamily="34" charset="0"/>
                        </a:rPr>
                        <a:t>–</a:t>
                      </a:r>
                      <a:r>
                        <a:rPr lang="pl-PL" sz="1600" dirty="0" err="1">
                          <a:latin typeface="Candara" pitchFamily="34" charset="0"/>
                        </a:rPr>
                        <a:t>sized</a:t>
                      </a:r>
                      <a:r>
                        <a:rPr lang="pl-PL" sz="1600" dirty="0">
                          <a:latin typeface="Candara" pitchFamily="34" charset="0"/>
                        </a:rPr>
                        <a:t> </a:t>
                      </a:r>
                      <a:r>
                        <a:rPr lang="pl-PL" sz="1600" dirty="0" err="1">
                          <a:latin typeface="Candara" pitchFamily="34" charset="0"/>
                        </a:rPr>
                        <a:t>cities</a:t>
                      </a:r>
                      <a:r>
                        <a:rPr lang="pl-PL" sz="1600" dirty="0">
                          <a:latin typeface="Candara" pitchFamily="34" charset="0"/>
                        </a:rPr>
                        <a:t> </a:t>
                      </a:r>
                      <a:endParaRPr lang="pl-PL" sz="1600" dirty="0">
                        <a:latin typeface="Candara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>
                          <a:latin typeface="Candara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fa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909317"/>
            <a:ext cx="7848872" cy="447675"/>
          </a:xfrm>
          <a:prstGeom prst="rect">
            <a:avLst/>
          </a:prstGeom>
        </p:spPr>
      </p:pic>
      <p:sp>
        <p:nvSpPr>
          <p:cNvPr id="8" name="pole tekstowe 3"/>
          <p:cNvSpPr txBox="1">
            <a:spLocks noChangeArrowheads="1"/>
          </p:cNvSpPr>
          <p:nvPr/>
        </p:nvSpPr>
        <p:spPr bwMode="auto">
          <a:xfrm>
            <a:off x="35496" y="3550944"/>
            <a:ext cx="8676456" cy="42344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>
              <a:lnSpc>
                <a:spcPct val="150000"/>
              </a:lnSpc>
            </a:pPr>
            <a:endParaRPr lang="pl-PL" sz="1600" dirty="0">
              <a:latin typeface="Candara" pitchFamily="34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0" y="3304723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2813">
              <a:lnSpc>
                <a:spcPct val="150000"/>
              </a:lnSpc>
            </a:pPr>
            <a:r>
              <a:rPr lang="en-US" b="1" dirty="0">
                <a:solidFill>
                  <a:schemeClr val="tx2"/>
                </a:solidFill>
                <a:latin typeface="Candara" pitchFamily="34" charset="0"/>
              </a:rPr>
              <a:t>City Hall of </a:t>
            </a:r>
            <a:r>
              <a:rPr lang="en-US" b="1" dirty="0" err="1">
                <a:solidFill>
                  <a:schemeClr val="tx2"/>
                </a:solidFill>
                <a:latin typeface="Candara" pitchFamily="34" charset="0"/>
              </a:rPr>
              <a:t>Bielsko-Biała</a:t>
            </a:r>
            <a:endParaRPr lang="en-US" b="1" dirty="0">
              <a:solidFill>
                <a:schemeClr val="tx2"/>
              </a:solidFill>
              <a:latin typeface="Candara" pitchFamily="34" charset="0"/>
            </a:endParaRPr>
          </a:p>
          <a:p>
            <a:pPr algn="ctr" defTabSz="912813">
              <a:lnSpc>
                <a:spcPct val="150000"/>
              </a:lnSpc>
            </a:pPr>
            <a:r>
              <a:rPr lang="en-US" b="1" dirty="0">
                <a:solidFill>
                  <a:schemeClr val="tx2"/>
                </a:solidFill>
                <a:latin typeface="Candara" pitchFamily="34" charset="0"/>
              </a:rPr>
              <a:t>Strategy and Economic Development Department </a:t>
            </a:r>
            <a:endParaRPr lang="pl-PL" b="1" dirty="0">
              <a:solidFill>
                <a:schemeClr val="tx2"/>
              </a:solidFill>
              <a:latin typeface="Candara" pitchFamily="34" charset="0"/>
            </a:endParaRPr>
          </a:p>
          <a:p>
            <a:pPr algn="ctr" defTabSz="912813"/>
            <a:r>
              <a:rPr lang="pl-PL" dirty="0" err="1">
                <a:solidFill>
                  <a:schemeClr val="tx2"/>
                </a:solidFill>
                <a:latin typeface="Candara" pitchFamily="34" charset="0"/>
              </a:rPr>
              <a:t>pl</a:t>
            </a:r>
            <a:r>
              <a:rPr lang="pl-PL" dirty="0">
                <a:solidFill>
                  <a:schemeClr val="tx2"/>
                </a:solidFill>
                <a:latin typeface="Candara" pitchFamily="34" charset="0"/>
              </a:rPr>
              <a:t>. Ratuszowy 1</a:t>
            </a:r>
          </a:p>
          <a:p>
            <a:pPr algn="ctr" defTabSz="912813"/>
            <a:r>
              <a:rPr lang="pl-PL" dirty="0">
                <a:solidFill>
                  <a:schemeClr val="tx2"/>
                </a:solidFill>
                <a:latin typeface="Candara" pitchFamily="34" charset="0"/>
              </a:rPr>
              <a:t>43-300 Bielsko-Biała</a:t>
            </a:r>
          </a:p>
          <a:p>
            <a:pPr algn="ctr" defTabSz="912813"/>
            <a:endParaRPr lang="pl-PL" dirty="0">
              <a:solidFill>
                <a:schemeClr val="tx2"/>
              </a:solidFill>
              <a:latin typeface="Candara" pitchFamily="34" charset="0"/>
            </a:endParaRPr>
          </a:p>
          <a:p>
            <a:pPr algn="ctr" defTabSz="912813"/>
            <a:r>
              <a:rPr lang="pl-PL" dirty="0">
                <a:solidFill>
                  <a:schemeClr val="tx2"/>
                </a:solidFill>
                <a:latin typeface="Candara" pitchFamily="34" charset="0"/>
              </a:rPr>
              <a:t> </a:t>
            </a:r>
            <a:r>
              <a:rPr lang="pl-PL" dirty="0" err="1">
                <a:solidFill>
                  <a:schemeClr val="tx2"/>
                </a:solidFill>
                <a:latin typeface="Candara" pitchFamily="34" charset="0"/>
              </a:rPr>
              <a:t>phone</a:t>
            </a:r>
            <a:r>
              <a:rPr lang="pl-PL" dirty="0">
                <a:solidFill>
                  <a:schemeClr val="tx2"/>
                </a:solidFill>
                <a:latin typeface="Candara" pitchFamily="34" charset="0"/>
              </a:rPr>
              <a:t>:  + 48 33 4971 486</a:t>
            </a:r>
          </a:p>
          <a:p>
            <a:pPr algn="ctr" defTabSz="912813"/>
            <a:r>
              <a:rPr lang="pl-PL" dirty="0">
                <a:solidFill>
                  <a:schemeClr val="tx2"/>
                </a:solidFill>
                <a:latin typeface="Candara" pitchFamily="34" charset="0"/>
              </a:rPr>
              <a:t>e-mail: </a:t>
            </a:r>
            <a:r>
              <a:rPr lang="pl-PL" dirty="0" err="1">
                <a:solidFill>
                  <a:schemeClr val="tx2"/>
                </a:solidFill>
                <a:latin typeface="Candara" pitchFamily="34" charset="0"/>
              </a:rPr>
              <a:t>wrg@um.bielsko.pl</a:t>
            </a:r>
            <a:endParaRPr lang="pl-PL" dirty="0">
              <a:solidFill>
                <a:schemeClr val="tx2"/>
              </a:solidFill>
              <a:latin typeface="Candara" pitchFamily="34" charset="0"/>
            </a:endParaRPr>
          </a:p>
          <a:p>
            <a:pPr algn="ctr" defTabSz="912813"/>
            <a:endParaRPr lang="pl-PL" dirty="0">
              <a:solidFill>
                <a:schemeClr val="tx2"/>
              </a:solidFill>
              <a:latin typeface="Candara" pitchFamily="34" charset="0"/>
            </a:endParaRPr>
          </a:p>
          <a:p>
            <a:pPr algn="ctr" defTabSz="912813"/>
            <a:r>
              <a:rPr lang="pl-PL" dirty="0" err="1">
                <a:solidFill>
                  <a:schemeClr val="tx2"/>
                </a:solidFill>
                <a:latin typeface="Candara" pitchFamily="34" charset="0"/>
              </a:rPr>
              <a:t>www.um.bielsko.pl</a:t>
            </a:r>
            <a:endParaRPr lang="pl-PL" dirty="0">
              <a:solidFill>
                <a:schemeClr val="tx2"/>
              </a:solidFill>
              <a:latin typeface="Candara" pitchFamily="34" charset="0"/>
            </a:endParaRPr>
          </a:p>
        </p:txBody>
      </p:sp>
      <p:pic>
        <p:nvPicPr>
          <p:cNvPr id="48130" name="Picture 2" descr="Znalezione obrazy dla zapytania logo biels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476672"/>
            <a:ext cx="3024336" cy="2144839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PP_tlo_b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pic>
        <p:nvPicPr>
          <p:cNvPr id="13" name="Picture 1" descr="C:\Documents and Settings\oleksiuks\Pulpit\BB_logo.jpg"/>
          <p:cNvPicPr>
            <a:picLocks noChangeAspect="1" noChangeArrowheads="1"/>
          </p:cNvPicPr>
          <p:nvPr/>
        </p:nvPicPr>
        <p:blipFill>
          <a:blip r:embed="rId3" cstate="print"/>
          <a:srcRect l="15350" t="18115" r="14563" b="18115"/>
          <a:stretch>
            <a:fillRect/>
          </a:stretch>
        </p:blipFill>
        <p:spPr bwMode="auto">
          <a:xfrm>
            <a:off x="7920880" y="44624"/>
            <a:ext cx="1115616" cy="777170"/>
          </a:xfrm>
          <a:prstGeom prst="rect">
            <a:avLst/>
          </a:prstGeom>
          <a:noFill/>
        </p:spPr>
      </p:pic>
      <p:cxnSp>
        <p:nvCxnSpPr>
          <p:cNvPr id="14" name="Łącznik prosty 13"/>
          <p:cNvCxnSpPr/>
          <p:nvPr/>
        </p:nvCxnSpPr>
        <p:spPr>
          <a:xfrm>
            <a:off x="899592" y="764704"/>
            <a:ext cx="6840760" cy="0"/>
          </a:xfrm>
          <a:prstGeom prst="line">
            <a:avLst/>
          </a:prstGeom>
          <a:ln w="28575">
            <a:solidFill>
              <a:srgbClr val="FF99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" name="Prostokąt 5"/>
          <p:cNvSpPr/>
          <p:nvPr/>
        </p:nvSpPr>
        <p:spPr>
          <a:xfrm>
            <a:off x="827584" y="188640"/>
            <a:ext cx="6876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latin typeface="Candara" pitchFamily="34" charset="0"/>
              </a:rPr>
              <a:t>Bielsko-Biała – </a:t>
            </a:r>
            <a:r>
              <a:rPr lang="pl-PL" sz="2800" b="1" dirty="0" err="1">
                <a:latin typeface="Candara" pitchFamily="34" charset="0"/>
              </a:rPr>
              <a:t>statistic</a:t>
            </a:r>
            <a:r>
              <a:rPr lang="pl-PL" sz="2800" b="1" dirty="0">
                <a:latin typeface="Candara" pitchFamily="34" charset="0"/>
              </a:rPr>
              <a:t> data</a:t>
            </a:r>
          </a:p>
        </p:txBody>
      </p:sp>
      <p:sp>
        <p:nvSpPr>
          <p:cNvPr id="7" name="pole tekstowe 5"/>
          <p:cNvSpPr txBox="1">
            <a:spLocks noChangeArrowheads="1"/>
          </p:cNvSpPr>
          <p:nvPr/>
        </p:nvSpPr>
        <p:spPr bwMode="auto">
          <a:xfrm>
            <a:off x="834108" y="980728"/>
            <a:ext cx="6474196" cy="1531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l-PL" sz="1600" dirty="0" err="1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Area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: </a:t>
            </a:r>
            <a:r>
              <a:rPr lang="pl-PL" sz="1600" b="1" dirty="0">
                <a:solidFill>
                  <a:srgbClr val="FF6600"/>
                </a:solidFill>
                <a:latin typeface="Candara" pitchFamily="34" charset="0"/>
              </a:rPr>
              <a:t>125 km</a:t>
            </a:r>
            <a:r>
              <a:rPr lang="pl-PL" sz="1600" b="1" baseline="30000" dirty="0">
                <a:solidFill>
                  <a:srgbClr val="FF6600"/>
                </a:solidFill>
                <a:latin typeface="Candara" pitchFamily="34" charset="0"/>
              </a:rPr>
              <a:t>2</a:t>
            </a:r>
            <a:r>
              <a:rPr lang="pl-PL" sz="1600" b="1" dirty="0">
                <a:solidFill>
                  <a:srgbClr val="FF6600"/>
                </a:solidFill>
                <a:latin typeface="Candara" pitchFamily="34" charset="0"/>
              </a:rPr>
              <a:t> (12 451 ha)</a:t>
            </a:r>
            <a:r>
              <a:rPr lang="pl-PL" sz="1600" dirty="0">
                <a:solidFill>
                  <a:schemeClr val="tx2"/>
                </a:solidFill>
                <a:latin typeface="Candara" pitchFamily="34" charset="0"/>
              </a:rPr>
              <a:t>	</a:t>
            </a:r>
          </a:p>
          <a:p>
            <a:pPr>
              <a:lnSpc>
                <a:spcPct val="150000"/>
              </a:lnSpc>
              <a:defRPr/>
            </a:pPr>
            <a:r>
              <a:rPr lang="pl-PL" sz="1600" dirty="0" err="1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Population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: </a:t>
            </a:r>
            <a:r>
              <a:rPr lang="pl-PL" sz="1600" b="1" dirty="0">
                <a:solidFill>
                  <a:srgbClr val="FF6600"/>
                </a:solidFill>
                <a:latin typeface="Candara" pitchFamily="34" charset="0"/>
              </a:rPr>
              <a:t>171 259 </a:t>
            </a:r>
            <a:r>
              <a:rPr lang="pl-PL" sz="1600" b="1" dirty="0" err="1">
                <a:solidFill>
                  <a:srgbClr val="FF6600"/>
                </a:solidFill>
                <a:latin typeface="Candara" pitchFamily="34" charset="0"/>
              </a:rPr>
              <a:t>inhabitants</a:t>
            </a:r>
            <a:endParaRPr lang="pl-PL" sz="1600" b="1" dirty="0">
              <a:solidFill>
                <a:srgbClr val="FF6600"/>
              </a:solidFill>
              <a:latin typeface="Candara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pl-PL" sz="1600" dirty="0" err="1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Population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 per 1 km</a:t>
            </a:r>
            <a:r>
              <a:rPr lang="pl-PL" sz="1600" baseline="30000" dirty="0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2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: </a:t>
            </a:r>
            <a:r>
              <a:rPr lang="pl-PL" sz="1600" b="1" dirty="0">
                <a:solidFill>
                  <a:srgbClr val="FF6600"/>
                </a:solidFill>
                <a:latin typeface="Candara" pitchFamily="34" charset="0"/>
              </a:rPr>
              <a:t>1375 </a:t>
            </a:r>
            <a:r>
              <a:rPr lang="pl-PL" sz="1600" b="1" dirty="0" err="1">
                <a:solidFill>
                  <a:srgbClr val="FF6600"/>
                </a:solidFill>
                <a:latin typeface="Candara" pitchFamily="34" charset="0"/>
              </a:rPr>
              <a:t>people</a:t>
            </a:r>
            <a:r>
              <a:rPr lang="pl-PL" sz="1600" b="1" dirty="0">
                <a:solidFill>
                  <a:srgbClr val="FF6600"/>
                </a:solidFill>
                <a:latin typeface="Candara" pitchFamily="34" charset="0"/>
              </a:rPr>
              <a:t>/km</a:t>
            </a:r>
            <a:r>
              <a:rPr lang="pl-PL" sz="1600" b="1" baseline="30000" dirty="0">
                <a:solidFill>
                  <a:srgbClr val="FF6600"/>
                </a:solidFill>
                <a:latin typeface="Candara" pitchFamily="34" charset="0"/>
              </a:rPr>
              <a:t>2</a:t>
            </a:r>
            <a:r>
              <a:rPr lang="pl-PL" sz="1600" b="1" dirty="0">
                <a:solidFill>
                  <a:srgbClr val="FF6600"/>
                </a:solidFill>
                <a:latin typeface="Candara" pitchFamily="34" charset="0"/>
              </a:rPr>
              <a:t>                 </a:t>
            </a:r>
          </a:p>
          <a:p>
            <a:pPr>
              <a:lnSpc>
                <a:spcPct val="150000"/>
              </a:lnSpc>
              <a:defRPr/>
            </a:pPr>
            <a:r>
              <a:rPr lang="pl-PL" sz="1600" dirty="0">
                <a:solidFill>
                  <a:srgbClr val="6C6C6C">
                    <a:lumMod val="50000"/>
                  </a:srgbClr>
                </a:solidFill>
                <a:latin typeface="Candara" pitchFamily="34" charset="0"/>
              </a:rPr>
              <a:t>Natural </a:t>
            </a:r>
            <a:r>
              <a:rPr lang="pl-PL" sz="1600" dirty="0" err="1">
                <a:solidFill>
                  <a:srgbClr val="6C6C6C">
                    <a:lumMod val="50000"/>
                  </a:srgbClr>
                </a:solidFill>
                <a:latin typeface="Candara" pitchFamily="34" charset="0"/>
              </a:rPr>
              <a:t>increase</a:t>
            </a:r>
            <a:r>
              <a:rPr lang="pl-PL" sz="1600" dirty="0">
                <a:solidFill>
                  <a:srgbClr val="6C6C6C">
                    <a:lumMod val="50000"/>
                  </a:srgbClr>
                </a:solidFill>
                <a:latin typeface="Candara" pitchFamily="34" charset="0"/>
              </a:rPr>
              <a:t> of the </a:t>
            </a:r>
            <a:r>
              <a:rPr lang="pl-PL" sz="1600" dirty="0" err="1">
                <a:solidFill>
                  <a:srgbClr val="6C6C6C">
                    <a:lumMod val="50000"/>
                  </a:srgbClr>
                </a:solidFill>
                <a:latin typeface="Candara" pitchFamily="34" charset="0"/>
              </a:rPr>
              <a:t>population</a:t>
            </a:r>
            <a:r>
              <a:rPr lang="pl-PL" sz="1600" dirty="0">
                <a:solidFill>
                  <a:srgbClr val="6C6C6C">
                    <a:lumMod val="50000"/>
                  </a:srgbClr>
                </a:solidFill>
                <a:latin typeface="Candara" pitchFamily="34" charset="0"/>
              </a:rPr>
              <a:t> (per 1000 </a:t>
            </a:r>
            <a:r>
              <a:rPr lang="pl-PL" sz="1600" dirty="0" err="1">
                <a:solidFill>
                  <a:srgbClr val="6C6C6C">
                    <a:lumMod val="50000"/>
                  </a:srgbClr>
                </a:solidFill>
                <a:latin typeface="Candara" pitchFamily="34" charset="0"/>
              </a:rPr>
              <a:t>inhabitants</a:t>
            </a:r>
            <a:r>
              <a:rPr lang="pl-PL" sz="1600" dirty="0">
                <a:solidFill>
                  <a:srgbClr val="6C6C6C">
                    <a:lumMod val="50000"/>
                  </a:srgbClr>
                </a:solidFill>
                <a:latin typeface="Candara" pitchFamily="34" charset="0"/>
              </a:rPr>
              <a:t>):</a:t>
            </a:r>
            <a:r>
              <a:rPr lang="pl-PL" sz="1600" dirty="0">
                <a:solidFill>
                  <a:srgbClr val="FF6600"/>
                </a:solidFill>
                <a:latin typeface="Candara" pitchFamily="34" charset="0"/>
              </a:rPr>
              <a:t>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:</a:t>
            </a:r>
            <a:r>
              <a:rPr lang="pl-PL" sz="1600" dirty="0">
                <a:solidFill>
                  <a:srgbClr val="FF6600"/>
                </a:solidFill>
                <a:latin typeface="Candara" pitchFamily="34" charset="0"/>
              </a:rPr>
              <a:t> </a:t>
            </a:r>
            <a:r>
              <a:rPr lang="pl-PL" sz="1600" b="1" dirty="0">
                <a:solidFill>
                  <a:srgbClr val="FF6600"/>
                </a:solidFill>
                <a:latin typeface="Candara" pitchFamily="34" charset="0"/>
              </a:rPr>
              <a:t>-0,6</a:t>
            </a:r>
          </a:p>
        </p:txBody>
      </p:sp>
      <p:sp>
        <p:nvSpPr>
          <p:cNvPr id="8" name="pole tekstowe 8"/>
          <p:cNvSpPr txBox="1">
            <a:spLocks noChangeArrowheads="1"/>
          </p:cNvSpPr>
          <p:nvPr/>
        </p:nvSpPr>
        <p:spPr bwMode="auto">
          <a:xfrm>
            <a:off x="0" y="6642556"/>
            <a:ext cx="241176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/>
            <a:r>
              <a:rPr lang="pl-PL" sz="800" dirty="0">
                <a:latin typeface="Candara" pitchFamily="34" charset="0"/>
              </a:rPr>
              <a:t>Source: </a:t>
            </a:r>
            <a:r>
              <a:rPr lang="pl-PL" sz="800" dirty="0" err="1">
                <a:latin typeface="Candara" pitchFamily="34" charset="0"/>
              </a:rPr>
              <a:t>Statistic</a:t>
            </a:r>
            <a:r>
              <a:rPr lang="pl-PL" sz="800" dirty="0">
                <a:latin typeface="Candara" pitchFamily="34" charset="0"/>
              </a:rPr>
              <a:t> Poland, 2019.</a:t>
            </a:r>
          </a:p>
        </p:txBody>
      </p:sp>
      <p:graphicFrame>
        <p:nvGraphicFramePr>
          <p:cNvPr id="10" name="Wykres 9"/>
          <p:cNvGraphicFramePr/>
          <p:nvPr>
            <p:extLst>
              <p:ext uri="{D42A27DB-BD31-4B8C-83A1-F6EECF244321}">
                <p14:modId xmlns:p14="http://schemas.microsoft.com/office/powerpoint/2010/main" val="3736677500"/>
              </p:ext>
            </p:extLst>
          </p:nvPr>
        </p:nvGraphicFramePr>
        <p:xfrm>
          <a:off x="827584" y="2636912"/>
          <a:ext cx="8064896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PP_tlo_bok.jp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6" name="Łącznik prosty 5"/>
          <p:cNvCxnSpPr/>
          <p:nvPr/>
        </p:nvCxnSpPr>
        <p:spPr>
          <a:xfrm>
            <a:off x="899592" y="764704"/>
            <a:ext cx="6840760" cy="0"/>
          </a:xfrm>
          <a:prstGeom prst="line">
            <a:avLst/>
          </a:prstGeom>
          <a:ln w="28575">
            <a:solidFill>
              <a:srgbClr val="FF99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8" name="Picture 1" descr="C:\Documents and Settings\oleksiuks\Pulpit\BB_logo.jpg"/>
          <p:cNvPicPr>
            <a:picLocks noChangeAspect="1" noChangeArrowheads="1"/>
          </p:cNvPicPr>
          <p:nvPr/>
        </p:nvPicPr>
        <p:blipFill>
          <a:blip r:embed="rId4" cstate="print"/>
          <a:srcRect l="15350" t="18115" r="14563" b="18115"/>
          <a:stretch>
            <a:fillRect/>
          </a:stretch>
        </p:blipFill>
        <p:spPr bwMode="auto">
          <a:xfrm>
            <a:off x="7920880" y="44624"/>
            <a:ext cx="1115616" cy="777170"/>
          </a:xfrm>
          <a:prstGeom prst="rect">
            <a:avLst/>
          </a:prstGeom>
          <a:noFill/>
        </p:spPr>
      </p:pic>
      <p:sp>
        <p:nvSpPr>
          <p:cNvPr id="9" name="Prostokąt 8"/>
          <p:cNvSpPr/>
          <p:nvPr/>
        </p:nvSpPr>
        <p:spPr>
          <a:xfrm>
            <a:off x="827584" y="188640"/>
            <a:ext cx="57241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2800" b="1" dirty="0">
              <a:latin typeface="Candara" pitchFamily="34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3419872" y="46531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sp>
        <p:nvSpPr>
          <p:cNvPr id="13" name="Prostokąt 12"/>
          <p:cNvSpPr/>
          <p:nvPr/>
        </p:nvSpPr>
        <p:spPr>
          <a:xfrm>
            <a:off x="827584" y="188640"/>
            <a:ext cx="68762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latin typeface="Candara" pitchFamily="34" charset="0"/>
              </a:rPr>
              <a:t>Bielsko-Biała – </a:t>
            </a:r>
            <a:r>
              <a:rPr lang="pl-PL" sz="2800" b="1" dirty="0" err="1">
                <a:latin typeface="Candara" pitchFamily="34" charset="0"/>
              </a:rPr>
              <a:t>workers</a:t>
            </a:r>
            <a:r>
              <a:rPr lang="pl-PL" sz="2800" b="1" dirty="0">
                <a:latin typeface="Candara" pitchFamily="34" charset="0"/>
              </a:rPr>
              <a:t> </a:t>
            </a:r>
            <a:r>
              <a:rPr lang="pl-PL" sz="2800" b="1" dirty="0" err="1">
                <a:latin typeface="Candara" pitchFamily="34" charset="0"/>
              </a:rPr>
              <a:t>over</a:t>
            </a:r>
            <a:r>
              <a:rPr lang="pl-PL" sz="2800" b="1" dirty="0">
                <a:latin typeface="Candara" pitchFamily="34" charset="0"/>
              </a:rPr>
              <a:t> the </a:t>
            </a:r>
            <a:r>
              <a:rPr lang="pl-PL" sz="2800" b="1" dirty="0" err="1">
                <a:latin typeface="Candara" pitchFamily="34" charset="0"/>
              </a:rPr>
              <a:t>years</a:t>
            </a:r>
            <a:endParaRPr lang="pl-PL" sz="2800" b="1" dirty="0">
              <a:latin typeface="Candara" pitchFamily="34" charset="0"/>
            </a:endParaRPr>
          </a:p>
          <a:p>
            <a:r>
              <a:rPr lang="pl-PL" sz="2800" b="1" dirty="0">
                <a:latin typeface="Candara" pitchFamily="34" charset="0"/>
              </a:rPr>
              <a:t> </a:t>
            </a:r>
          </a:p>
        </p:txBody>
      </p:sp>
      <p:graphicFrame>
        <p:nvGraphicFramePr>
          <p:cNvPr id="15" name="Wykres 14"/>
          <p:cNvGraphicFramePr/>
          <p:nvPr>
            <p:extLst>
              <p:ext uri="{D42A27DB-BD31-4B8C-83A1-F6EECF244321}">
                <p14:modId xmlns:p14="http://schemas.microsoft.com/office/powerpoint/2010/main" val="623111533"/>
              </p:ext>
            </p:extLst>
          </p:nvPr>
        </p:nvGraphicFramePr>
        <p:xfrm>
          <a:off x="755576" y="980728"/>
          <a:ext cx="8064896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PP_tlo_b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pic>
        <p:nvPicPr>
          <p:cNvPr id="12" name="Picture 1" descr="C:\Documents and Settings\oleksiuks\Pulpit\BB_logo.jpg"/>
          <p:cNvPicPr>
            <a:picLocks noChangeAspect="1" noChangeArrowheads="1"/>
          </p:cNvPicPr>
          <p:nvPr/>
        </p:nvPicPr>
        <p:blipFill>
          <a:blip r:embed="rId3" cstate="print"/>
          <a:srcRect l="15350" t="18115" r="14563" b="18115"/>
          <a:stretch>
            <a:fillRect/>
          </a:stretch>
        </p:blipFill>
        <p:spPr bwMode="auto">
          <a:xfrm>
            <a:off x="7920880" y="44624"/>
            <a:ext cx="1115616" cy="777170"/>
          </a:xfrm>
          <a:prstGeom prst="rect">
            <a:avLst/>
          </a:prstGeom>
          <a:noFill/>
        </p:spPr>
      </p:pic>
      <p:cxnSp>
        <p:nvCxnSpPr>
          <p:cNvPr id="13" name="Łącznik prosty 12"/>
          <p:cNvCxnSpPr/>
          <p:nvPr/>
        </p:nvCxnSpPr>
        <p:spPr>
          <a:xfrm>
            <a:off x="899592" y="764704"/>
            <a:ext cx="6840760" cy="0"/>
          </a:xfrm>
          <a:prstGeom prst="line">
            <a:avLst/>
          </a:prstGeom>
          <a:ln w="28575">
            <a:solidFill>
              <a:srgbClr val="FF99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" name="pole tekstowe 8"/>
          <p:cNvSpPr txBox="1">
            <a:spLocks noChangeArrowheads="1"/>
          </p:cNvSpPr>
          <p:nvPr/>
        </p:nvSpPr>
        <p:spPr bwMode="auto">
          <a:xfrm>
            <a:off x="0" y="6642556"/>
            <a:ext cx="2771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800" dirty="0">
                <a:latin typeface="Candara" pitchFamily="34" charset="0"/>
              </a:rPr>
              <a:t>Source: </a:t>
            </a:r>
            <a:r>
              <a:rPr lang="pl-PL" sz="800" dirty="0" err="1">
                <a:latin typeface="Candara" pitchFamily="34" charset="0"/>
              </a:rPr>
              <a:t>Statistics</a:t>
            </a:r>
            <a:r>
              <a:rPr lang="pl-PL" sz="800" dirty="0">
                <a:latin typeface="Candara" pitchFamily="34" charset="0"/>
              </a:rPr>
              <a:t> Poland, 2019.</a:t>
            </a:r>
          </a:p>
        </p:txBody>
      </p:sp>
      <p:sp>
        <p:nvSpPr>
          <p:cNvPr id="10" name="Prostokąt 9"/>
          <p:cNvSpPr/>
          <p:nvPr/>
        </p:nvSpPr>
        <p:spPr>
          <a:xfrm>
            <a:off x="827584" y="188640"/>
            <a:ext cx="7128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latin typeface="Candara" pitchFamily="34" charset="0"/>
              </a:rPr>
              <a:t>Bielsko-Biała – </a:t>
            </a:r>
            <a:r>
              <a:rPr lang="pl-PL" sz="2800" b="1" dirty="0" err="1">
                <a:latin typeface="Candara" pitchFamily="34" charset="0"/>
              </a:rPr>
              <a:t>workers</a:t>
            </a:r>
            <a:r>
              <a:rPr lang="pl-PL" sz="2800" b="1" dirty="0">
                <a:latin typeface="Candara" pitchFamily="34" charset="0"/>
              </a:rPr>
              <a:t> </a:t>
            </a:r>
            <a:r>
              <a:rPr lang="pl-PL" sz="2800" b="1" dirty="0" err="1">
                <a:latin typeface="Candara" pitchFamily="34" charset="0"/>
              </a:rPr>
              <a:t>currently</a:t>
            </a:r>
            <a:endParaRPr lang="pl-PL" sz="1400" b="1" dirty="0">
              <a:latin typeface="Candara" pitchFamily="34" charset="0"/>
            </a:endParaRPr>
          </a:p>
        </p:txBody>
      </p:sp>
      <p:graphicFrame>
        <p:nvGraphicFramePr>
          <p:cNvPr id="14" name="Wykres 13"/>
          <p:cNvGraphicFramePr/>
          <p:nvPr>
            <p:extLst>
              <p:ext uri="{D42A27DB-BD31-4B8C-83A1-F6EECF244321}">
                <p14:modId xmlns:p14="http://schemas.microsoft.com/office/powerpoint/2010/main" val="2505672004"/>
              </p:ext>
            </p:extLst>
          </p:nvPr>
        </p:nvGraphicFramePr>
        <p:xfrm>
          <a:off x="899592" y="836712"/>
          <a:ext cx="8064896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pole tekstowe 1"/>
          <p:cNvSpPr txBox="1"/>
          <p:nvPr/>
        </p:nvSpPr>
        <p:spPr>
          <a:xfrm>
            <a:off x="899592" y="4653136"/>
            <a:ext cx="8064896" cy="209132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endParaRPr lang="pl-PL" sz="1400" b="1" i="0" u="none" strike="noStrike" baseline="0" dirty="0">
              <a:solidFill>
                <a:srgbClr val="FF6600"/>
              </a:solidFill>
              <a:latin typeface="Candara"/>
            </a:endParaRPr>
          </a:p>
          <a:p>
            <a:pPr algn="ctr" rtl="0">
              <a:defRPr sz="1000"/>
            </a:pPr>
            <a:endParaRPr lang="pl-PL" sz="1400" b="1" i="0" u="none" strike="noStrike" baseline="0" dirty="0">
              <a:solidFill>
                <a:srgbClr val="FF6600"/>
              </a:solidFill>
              <a:latin typeface="Candara"/>
            </a:endParaRPr>
          </a:p>
          <a:p>
            <a:pPr algn="ctr">
              <a:defRPr sz="1000"/>
            </a:pPr>
            <a:r>
              <a:rPr lang="pl-PL" sz="1400" b="1" i="0" u="none" strike="noStrike" baseline="0" dirty="0" err="1">
                <a:latin typeface="Candara" pitchFamily="34" charset="0"/>
              </a:rPr>
              <a:t>Employed</a:t>
            </a:r>
            <a:r>
              <a:rPr lang="pl-PL" sz="1400" b="1" i="0" u="none" strike="noStrike" baseline="0" dirty="0">
                <a:latin typeface="Candara" pitchFamily="34" charset="0"/>
              </a:rPr>
              <a:t> </a:t>
            </a:r>
            <a:r>
              <a:rPr lang="pl-PL" sz="1400" b="1" i="0" u="none" strike="noStrike" baseline="0" dirty="0" err="1">
                <a:latin typeface="Candara" pitchFamily="34" charset="0"/>
              </a:rPr>
              <a:t>persons</a:t>
            </a:r>
            <a:r>
              <a:rPr lang="pl-PL" sz="1400" b="1" i="0" u="none" strike="noStrike" baseline="0" dirty="0">
                <a:latin typeface="Candara" pitchFamily="34" charset="0"/>
              </a:rPr>
              <a:t> (in </a:t>
            </a:r>
            <a:r>
              <a:rPr lang="pl-PL" sz="1400" b="1" i="0" u="none" strike="noStrike" baseline="0" dirty="0" err="1">
                <a:latin typeface="Candara" pitchFamily="34" charset="0"/>
              </a:rPr>
              <a:t>total</a:t>
            </a:r>
            <a:r>
              <a:rPr lang="pl-PL" sz="1400" b="1" i="0" u="none" strike="noStrike" baseline="0" dirty="0">
                <a:latin typeface="Candara" pitchFamily="34" charset="0"/>
              </a:rPr>
              <a:t>): </a:t>
            </a:r>
            <a:r>
              <a:rPr lang="pl-PL" sz="1400" b="1" dirty="0">
                <a:latin typeface="Candara" pitchFamily="34" charset="0"/>
              </a:rPr>
              <a:t>82 455 </a:t>
            </a:r>
          </a:p>
          <a:p>
            <a:pPr algn="ctr" rtl="0">
              <a:defRPr sz="1000"/>
            </a:pPr>
            <a:endParaRPr lang="pl-PL" sz="1100" b="1" i="0" u="none" strike="noStrike" baseline="0" dirty="0">
              <a:latin typeface="Candara"/>
            </a:endParaRPr>
          </a:p>
          <a:p>
            <a:pPr>
              <a:spcAft>
                <a:spcPts val="800"/>
              </a:spcAft>
            </a:pPr>
            <a:r>
              <a:rPr lang="pl-PL" sz="105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Sections</a:t>
            </a:r>
            <a:r>
              <a:rPr lang="pl-PL" sz="10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G, H,  I,  J </a:t>
            </a:r>
            <a:r>
              <a:rPr lang="pl-PL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“</a:t>
            </a:r>
            <a:r>
              <a:rPr lang="pl-PL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Wholesale</a:t>
            </a:r>
            <a:r>
              <a:rPr lang="pl-PL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pl-PL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retail</a:t>
            </a:r>
            <a:r>
              <a:rPr lang="pl-PL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trade, </a:t>
            </a:r>
            <a:r>
              <a:rPr lang="pl-PL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repair</a:t>
            </a:r>
            <a:r>
              <a:rPr lang="pl-PL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motor </a:t>
            </a:r>
            <a:r>
              <a:rPr lang="pl-PL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vehicles</a:t>
            </a:r>
            <a:r>
              <a:rPr lang="pl-PL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pl-PL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motorcycles</a:t>
            </a:r>
            <a:r>
              <a:rPr lang="pl-PL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”, “</a:t>
            </a:r>
            <a:r>
              <a:rPr lang="pl-PL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Transportation</a:t>
            </a:r>
            <a:r>
              <a:rPr lang="pl-PL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pl-PL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storage</a:t>
            </a:r>
            <a:r>
              <a:rPr lang="pl-PL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”, “</a:t>
            </a:r>
            <a:r>
              <a:rPr lang="pl-PL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Accommodation</a:t>
            </a:r>
            <a:r>
              <a:rPr lang="pl-PL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food service </a:t>
            </a:r>
            <a:r>
              <a:rPr lang="pl-PL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activities</a:t>
            </a:r>
            <a:r>
              <a:rPr lang="pl-PL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”, “Information and </a:t>
            </a:r>
            <a:r>
              <a:rPr lang="pl-PL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communication</a:t>
            </a:r>
            <a:r>
              <a:rPr lang="pl-PL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</a:p>
          <a:p>
            <a:pPr>
              <a:spcAft>
                <a:spcPts val="800"/>
              </a:spcAft>
            </a:pPr>
            <a:r>
              <a:rPr lang="pl-PL" sz="105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Sections</a:t>
            </a:r>
            <a:r>
              <a:rPr lang="pl-PL" sz="10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K, L </a:t>
            </a:r>
            <a:r>
              <a:rPr lang="pl-PL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“Financial and </a:t>
            </a:r>
            <a:r>
              <a:rPr lang="pl-PL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insurance</a:t>
            </a:r>
            <a:r>
              <a:rPr lang="pl-PL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activities</a:t>
            </a:r>
            <a:r>
              <a:rPr lang="pl-PL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”, “Real </a:t>
            </a:r>
            <a:r>
              <a:rPr lang="pl-PL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estate</a:t>
            </a:r>
            <a:r>
              <a:rPr lang="pl-PL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activities</a:t>
            </a:r>
            <a:r>
              <a:rPr lang="pl-PL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</a:p>
          <a:p>
            <a:pPr>
              <a:spcAft>
                <a:spcPts val="800"/>
              </a:spcAft>
            </a:pPr>
            <a:r>
              <a:rPr lang="pl-PL" sz="105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</a:t>
            </a:r>
            <a:r>
              <a:rPr lang="pl-PL" sz="10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services </a:t>
            </a:r>
            <a:r>
              <a:rPr lang="pl-PL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“Professional, </a:t>
            </a:r>
            <a:r>
              <a:rPr lang="pl-PL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scientific</a:t>
            </a:r>
            <a:r>
              <a:rPr lang="pl-PL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pl-PL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technical</a:t>
            </a:r>
            <a:r>
              <a:rPr lang="pl-PL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activities</a:t>
            </a:r>
            <a:r>
              <a:rPr lang="pl-PL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”, “</a:t>
            </a:r>
            <a:r>
              <a:rPr lang="pl-PL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Administrative</a:t>
            </a:r>
            <a:r>
              <a:rPr lang="pl-PL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pl-PL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</a:t>
            </a:r>
            <a:r>
              <a:rPr lang="pl-PL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service </a:t>
            </a:r>
            <a:r>
              <a:rPr lang="pl-PL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activities</a:t>
            </a:r>
            <a:r>
              <a:rPr lang="pl-PL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”, “Public </a:t>
            </a:r>
            <a:r>
              <a:rPr lang="pl-PL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administration</a:t>
            </a:r>
            <a:r>
              <a:rPr lang="pl-PL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pl-PL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defence</a:t>
            </a:r>
            <a:r>
              <a:rPr lang="pl-PL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pl-PL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compulsory</a:t>
            </a:r>
            <a:r>
              <a:rPr lang="pl-PL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</a:t>
            </a:r>
            <a:r>
              <a:rPr lang="pl-PL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security</a:t>
            </a:r>
            <a:r>
              <a:rPr lang="pl-PL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”, “</a:t>
            </a:r>
            <a:r>
              <a:rPr lang="pl-PL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Education</a:t>
            </a:r>
            <a:r>
              <a:rPr lang="pl-PL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”, “Human </a:t>
            </a:r>
            <a:r>
              <a:rPr lang="pl-PL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</a:t>
            </a:r>
            <a:r>
              <a:rPr lang="pl-PL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pl-PL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</a:t>
            </a:r>
            <a:r>
              <a:rPr lang="pl-PL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</a:t>
            </a:r>
            <a:r>
              <a:rPr lang="pl-PL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activities</a:t>
            </a:r>
            <a:r>
              <a:rPr lang="pl-PL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”, “</a:t>
            </a:r>
            <a:r>
              <a:rPr lang="pl-PL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Arts</a:t>
            </a:r>
            <a:r>
              <a:rPr lang="pl-PL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l-PL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entertainment</a:t>
            </a:r>
            <a:r>
              <a:rPr lang="pl-PL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pl-PL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recreation</a:t>
            </a:r>
            <a:r>
              <a:rPr lang="pl-PL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and “</a:t>
            </a:r>
            <a:r>
              <a:rPr lang="pl-PL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</a:t>
            </a:r>
            <a:r>
              <a:rPr lang="pl-PL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service </a:t>
            </a:r>
            <a:r>
              <a:rPr lang="pl-PL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activities</a:t>
            </a:r>
            <a:r>
              <a:rPr lang="pl-PL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</a:p>
          <a:p>
            <a:pPr algn="just" rtl="0">
              <a:defRPr sz="1000"/>
            </a:pPr>
            <a:endParaRPr lang="pl-PL" sz="1050" b="0" i="0" u="none" strike="noStrike" baseline="0" dirty="0"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420411550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PP_tlo_bo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pic>
        <p:nvPicPr>
          <p:cNvPr id="14" name="Picture 1" descr="C:\Documents and Settings\oleksiuks\Pulpit\BB_logo.jpg"/>
          <p:cNvPicPr>
            <a:picLocks noChangeAspect="1" noChangeArrowheads="1"/>
          </p:cNvPicPr>
          <p:nvPr/>
        </p:nvPicPr>
        <p:blipFill>
          <a:blip r:embed="rId4" cstate="print"/>
          <a:srcRect l="15350" t="18115" r="14563" b="18115"/>
          <a:stretch>
            <a:fillRect/>
          </a:stretch>
        </p:blipFill>
        <p:spPr bwMode="auto">
          <a:xfrm>
            <a:off x="7920880" y="44624"/>
            <a:ext cx="1115616" cy="777170"/>
          </a:xfrm>
          <a:prstGeom prst="rect">
            <a:avLst/>
          </a:prstGeom>
          <a:noFill/>
        </p:spPr>
      </p:pic>
      <p:cxnSp>
        <p:nvCxnSpPr>
          <p:cNvPr id="15" name="Łącznik prosty 14"/>
          <p:cNvCxnSpPr/>
          <p:nvPr/>
        </p:nvCxnSpPr>
        <p:spPr>
          <a:xfrm>
            <a:off x="899592" y="764704"/>
            <a:ext cx="6840760" cy="0"/>
          </a:xfrm>
          <a:prstGeom prst="line">
            <a:avLst/>
          </a:prstGeom>
          <a:ln w="28575">
            <a:solidFill>
              <a:srgbClr val="FF99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12" name="Wykres 11"/>
          <p:cNvGraphicFramePr/>
          <p:nvPr>
            <p:extLst>
              <p:ext uri="{D42A27DB-BD31-4B8C-83A1-F6EECF244321}">
                <p14:modId xmlns:p14="http://schemas.microsoft.com/office/powerpoint/2010/main" val="1699191804"/>
              </p:ext>
            </p:extLst>
          </p:nvPr>
        </p:nvGraphicFramePr>
        <p:xfrm>
          <a:off x="4139952" y="980728"/>
          <a:ext cx="5277619" cy="5877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pole tekstowe 8"/>
          <p:cNvSpPr txBox="1">
            <a:spLocks noChangeArrowheads="1"/>
          </p:cNvSpPr>
          <p:nvPr/>
        </p:nvSpPr>
        <p:spPr bwMode="auto">
          <a:xfrm>
            <a:off x="0" y="6642556"/>
            <a:ext cx="392392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/>
            <a:r>
              <a:rPr lang="pl-PL" sz="800" dirty="0">
                <a:latin typeface="Candara" pitchFamily="34" charset="0"/>
              </a:rPr>
              <a:t>Source: </a:t>
            </a:r>
            <a:r>
              <a:rPr lang="pl-PL" sz="800" dirty="0" err="1">
                <a:latin typeface="Candara" pitchFamily="34" charset="0"/>
              </a:rPr>
              <a:t>Statistics</a:t>
            </a:r>
            <a:r>
              <a:rPr lang="pl-PL" sz="800" dirty="0">
                <a:latin typeface="Candara" pitchFamily="34" charset="0"/>
              </a:rPr>
              <a:t> Poland, 2019.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683568" y="1292562"/>
            <a:ext cx="403244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err="1">
                <a:latin typeface="Candara" pitchFamily="34" charset="0"/>
                <a:ea typeface="Batang" pitchFamily="18" charset="-127"/>
              </a:rPr>
              <a:t>Unemployment</a:t>
            </a:r>
            <a:r>
              <a:rPr lang="pl-PL" sz="2000" dirty="0">
                <a:latin typeface="Candara" pitchFamily="34" charset="0"/>
                <a:ea typeface="Batang" pitchFamily="18" charset="-127"/>
              </a:rPr>
              <a:t> </a:t>
            </a:r>
            <a:r>
              <a:rPr lang="pl-PL" sz="2000" dirty="0" err="1">
                <a:latin typeface="Candara" pitchFamily="34" charset="0"/>
                <a:ea typeface="Batang" pitchFamily="18" charset="-127"/>
              </a:rPr>
              <a:t>rate</a:t>
            </a:r>
            <a:endParaRPr lang="pl-PL" sz="2000" dirty="0">
              <a:latin typeface="Candara" pitchFamily="34" charset="0"/>
              <a:ea typeface="Batang" pitchFamily="18" charset="-127"/>
            </a:endParaRPr>
          </a:p>
          <a:p>
            <a:pPr algn="ctr"/>
            <a:r>
              <a:rPr lang="pl-PL" sz="2000" dirty="0">
                <a:latin typeface="Candara" pitchFamily="34" charset="0"/>
                <a:ea typeface="Batang" pitchFamily="18" charset="-127"/>
              </a:rPr>
              <a:t> in Bielsko-Biała (30th </a:t>
            </a:r>
            <a:r>
              <a:rPr lang="pl-PL" sz="2000" dirty="0" err="1">
                <a:latin typeface="Candara" pitchFamily="34" charset="0"/>
                <a:ea typeface="Batang" pitchFamily="18" charset="-127"/>
              </a:rPr>
              <a:t>June</a:t>
            </a:r>
            <a:r>
              <a:rPr lang="pl-PL" sz="2000" dirty="0">
                <a:latin typeface="Candara" pitchFamily="34" charset="0"/>
                <a:ea typeface="Batang" pitchFamily="18" charset="-127"/>
              </a:rPr>
              <a:t> 2019): </a:t>
            </a:r>
            <a:r>
              <a:rPr lang="pl-PL" sz="2000" b="1" dirty="0">
                <a:solidFill>
                  <a:schemeClr val="accent3"/>
                </a:solidFill>
                <a:latin typeface="Candara" pitchFamily="34" charset="0"/>
                <a:ea typeface="Batang" pitchFamily="18" charset="-127"/>
              </a:rPr>
              <a:t>1,8% </a:t>
            </a:r>
          </a:p>
          <a:p>
            <a:pPr algn="ctr"/>
            <a:endParaRPr lang="pl-PL" sz="2000" dirty="0">
              <a:latin typeface="Candara" pitchFamily="34" charset="0"/>
              <a:ea typeface="Batang" pitchFamily="18" charset="-127"/>
            </a:endParaRPr>
          </a:p>
          <a:p>
            <a:pPr lvl="0" algn="ctr"/>
            <a:r>
              <a:rPr lang="pl-PL" sz="2000" dirty="0">
                <a:solidFill>
                  <a:prstClr val="black"/>
                </a:solidFill>
                <a:latin typeface="Candara" pitchFamily="34" charset="0"/>
                <a:ea typeface="Batang" pitchFamily="18" charset="-127"/>
              </a:rPr>
              <a:t>In </a:t>
            </a:r>
            <a:r>
              <a:rPr lang="pl-PL" sz="2000" dirty="0" err="1">
                <a:solidFill>
                  <a:prstClr val="black"/>
                </a:solidFill>
                <a:latin typeface="Candara" pitchFamily="34" charset="0"/>
                <a:ea typeface="Batang" pitchFamily="18" charset="-127"/>
              </a:rPr>
              <a:t>comparison</a:t>
            </a:r>
            <a:endParaRPr lang="pl-PL" sz="2000" dirty="0">
              <a:solidFill>
                <a:prstClr val="black"/>
              </a:solidFill>
              <a:latin typeface="Candara" pitchFamily="34" charset="0"/>
              <a:ea typeface="Batang" pitchFamily="18" charset="-127"/>
            </a:endParaRPr>
          </a:p>
          <a:p>
            <a:pPr lvl="0" algn="ctr"/>
            <a:r>
              <a:rPr lang="pl-PL" sz="2000" dirty="0" err="1">
                <a:solidFill>
                  <a:prstClr val="black"/>
                </a:solidFill>
                <a:latin typeface="Candara" pitchFamily="34" charset="0"/>
                <a:ea typeface="Batang" pitchFamily="18" charset="-127"/>
              </a:rPr>
              <a:t>average</a:t>
            </a:r>
            <a:r>
              <a:rPr lang="pl-PL" sz="2000" dirty="0">
                <a:solidFill>
                  <a:prstClr val="black"/>
                </a:solidFill>
                <a:latin typeface="Candara" pitchFamily="34" charset="0"/>
                <a:ea typeface="Batang" pitchFamily="18" charset="-127"/>
              </a:rPr>
              <a:t> </a:t>
            </a:r>
            <a:r>
              <a:rPr lang="pl-PL" sz="2000" dirty="0" err="1">
                <a:solidFill>
                  <a:prstClr val="black"/>
                </a:solidFill>
                <a:latin typeface="Candara" pitchFamily="34" charset="0"/>
                <a:ea typeface="Batang" pitchFamily="18" charset="-127"/>
              </a:rPr>
              <a:t>unemployment</a:t>
            </a:r>
            <a:r>
              <a:rPr lang="pl-PL" sz="2000" dirty="0">
                <a:solidFill>
                  <a:prstClr val="black"/>
                </a:solidFill>
                <a:latin typeface="Candara" pitchFamily="34" charset="0"/>
                <a:ea typeface="Batang" pitchFamily="18" charset="-127"/>
              </a:rPr>
              <a:t> </a:t>
            </a:r>
            <a:r>
              <a:rPr lang="pl-PL" sz="2000" dirty="0">
                <a:latin typeface="Candara" pitchFamily="34" charset="0"/>
                <a:ea typeface="Batang" pitchFamily="18" charset="-127"/>
              </a:rPr>
              <a:t>:</a:t>
            </a:r>
          </a:p>
          <a:p>
            <a:pPr algn="ctr"/>
            <a:r>
              <a:rPr lang="pl-PL" sz="2000" dirty="0">
                <a:latin typeface="Candara" pitchFamily="34" charset="0"/>
                <a:ea typeface="Batang" pitchFamily="18" charset="-127"/>
              </a:rPr>
              <a:t> </a:t>
            </a:r>
          </a:p>
          <a:p>
            <a:pPr algn="ctr"/>
            <a:r>
              <a:rPr lang="pl-PL" sz="2000" dirty="0">
                <a:latin typeface="Candara" pitchFamily="34" charset="0"/>
                <a:ea typeface="Batang" pitchFamily="18" charset="-127"/>
              </a:rPr>
              <a:t>In </a:t>
            </a:r>
            <a:r>
              <a:rPr lang="pl-PL" sz="2000" dirty="0" err="1">
                <a:latin typeface="Candara" pitchFamily="34" charset="0"/>
                <a:ea typeface="Batang" pitchFamily="18" charset="-127"/>
              </a:rPr>
              <a:t>County</a:t>
            </a:r>
            <a:r>
              <a:rPr lang="pl-PL" sz="2000" dirty="0">
                <a:latin typeface="Candara" pitchFamily="34" charset="0"/>
                <a:ea typeface="Batang" pitchFamily="18" charset="-127"/>
              </a:rPr>
              <a:t> of Bielsko: 3,1%</a:t>
            </a:r>
          </a:p>
          <a:p>
            <a:pPr algn="ctr"/>
            <a:r>
              <a:rPr lang="pl-PL" sz="2000" dirty="0">
                <a:latin typeface="Candara" pitchFamily="34" charset="0"/>
                <a:ea typeface="Batang" pitchFamily="18" charset="-127"/>
              </a:rPr>
              <a:t> </a:t>
            </a:r>
          </a:p>
          <a:p>
            <a:pPr algn="ctr"/>
            <a:r>
              <a:rPr lang="pl-PL" sz="2000" dirty="0">
                <a:latin typeface="Candara" pitchFamily="34" charset="0"/>
                <a:ea typeface="Batang" pitchFamily="18" charset="-127"/>
              </a:rPr>
              <a:t>In </a:t>
            </a:r>
            <a:r>
              <a:rPr lang="pl-PL" sz="2000" dirty="0" err="1">
                <a:latin typeface="Candara" pitchFamily="34" charset="0"/>
                <a:ea typeface="Batang" pitchFamily="18" charset="-127"/>
              </a:rPr>
              <a:t>Silesian</a:t>
            </a:r>
            <a:r>
              <a:rPr lang="pl-PL" sz="2000" dirty="0">
                <a:latin typeface="Candara" pitchFamily="34" charset="0"/>
                <a:ea typeface="Batang" pitchFamily="18" charset="-127"/>
              </a:rPr>
              <a:t> </a:t>
            </a:r>
            <a:r>
              <a:rPr lang="pl-PL" sz="2000" dirty="0" err="1">
                <a:latin typeface="Candara" pitchFamily="34" charset="0"/>
                <a:ea typeface="Batang" pitchFamily="18" charset="-127"/>
              </a:rPr>
              <a:t>Voivodeship</a:t>
            </a:r>
            <a:r>
              <a:rPr lang="pl-PL" sz="2000" dirty="0">
                <a:latin typeface="Candara" pitchFamily="34" charset="0"/>
                <a:ea typeface="Batang" pitchFamily="18" charset="-127"/>
              </a:rPr>
              <a:t>: 3,9%</a:t>
            </a:r>
          </a:p>
          <a:p>
            <a:pPr algn="ctr"/>
            <a:endParaRPr lang="pl-PL" sz="2000" dirty="0">
              <a:latin typeface="Candara" pitchFamily="34" charset="0"/>
              <a:ea typeface="Batang" pitchFamily="18" charset="-127"/>
            </a:endParaRPr>
          </a:p>
          <a:p>
            <a:pPr algn="ctr"/>
            <a:r>
              <a:rPr lang="pl-PL" sz="2000" dirty="0">
                <a:latin typeface="Candara" pitchFamily="34" charset="0"/>
                <a:ea typeface="Batang" pitchFamily="18" charset="-127"/>
              </a:rPr>
              <a:t>In Poland: 5,3% </a:t>
            </a:r>
          </a:p>
          <a:p>
            <a:pPr algn="ctr"/>
            <a:endParaRPr lang="pl-PL" sz="2000" dirty="0">
              <a:latin typeface="Candara" pitchFamily="34" charset="0"/>
              <a:ea typeface="Batang" pitchFamily="18" charset="-127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827584" y="188640"/>
            <a:ext cx="7128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latin typeface="Candara" pitchFamily="34" charset="0"/>
              </a:rPr>
              <a:t>Bielsko-Biała – </a:t>
            </a:r>
            <a:r>
              <a:rPr lang="pl-PL" sz="2800" b="1" dirty="0" err="1">
                <a:latin typeface="Candara" pitchFamily="34" charset="0"/>
              </a:rPr>
              <a:t>labour</a:t>
            </a:r>
            <a:r>
              <a:rPr lang="pl-PL" sz="2800" b="1" dirty="0">
                <a:latin typeface="Candara" pitchFamily="34" charset="0"/>
              </a:rPr>
              <a:t> market</a:t>
            </a:r>
            <a:endParaRPr lang="pl-PL" sz="1400" b="1" dirty="0">
              <a:latin typeface="Candara" pitchFamily="34" charset="0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PP_tlo_b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" descr="C:\Documents and Settings\oleksiuks\Pulpit\BB_logo.jpg"/>
          <p:cNvPicPr>
            <a:picLocks noChangeAspect="1" noChangeArrowheads="1"/>
          </p:cNvPicPr>
          <p:nvPr/>
        </p:nvPicPr>
        <p:blipFill>
          <a:blip r:embed="rId3" cstate="print"/>
          <a:srcRect l="15350" t="18115" r="14563" b="18115"/>
          <a:stretch>
            <a:fillRect/>
          </a:stretch>
        </p:blipFill>
        <p:spPr bwMode="auto">
          <a:xfrm>
            <a:off x="7920880" y="44624"/>
            <a:ext cx="1115616" cy="777170"/>
          </a:xfrm>
          <a:prstGeom prst="rect">
            <a:avLst/>
          </a:prstGeom>
          <a:noFill/>
        </p:spPr>
      </p:pic>
      <p:cxnSp>
        <p:nvCxnSpPr>
          <p:cNvPr id="15" name="Łącznik prosty 14"/>
          <p:cNvCxnSpPr/>
          <p:nvPr/>
        </p:nvCxnSpPr>
        <p:spPr>
          <a:xfrm>
            <a:off x="899592" y="764704"/>
            <a:ext cx="6840760" cy="0"/>
          </a:xfrm>
          <a:prstGeom prst="line">
            <a:avLst/>
          </a:prstGeom>
          <a:ln w="28575">
            <a:solidFill>
              <a:srgbClr val="FF99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" name="Prostokąt 5"/>
          <p:cNvSpPr/>
          <p:nvPr/>
        </p:nvSpPr>
        <p:spPr>
          <a:xfrm>
            <a:off x="827584" y="188640"/>
            <a:ext cx="7164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latin typeface="Candara" pitchFamily="34" charset="0"/>
              </a:rPr>
              <a:t>Bielsko-Biała - </a:t>
            </a:r>
            <a:r>
              <a:rPr lang="pl-PL" sz="2800" b="1" dirty="0" err="1">
                <a:latin typeface="Candara" pitchFamily="34" charset="0"/>
              </a:rPr>
              <a:t>unemployment</a:t>
            </a:r>
            <a:endParaRPr lang="pl-PL" sz="2800" b="1" dirty="0">
              <a:latin typeface="Candara" pitchFamily="34" charset="0"/>
            </a:endParaRPr>
          </a:p>
        </p:txBody>
      </p:sp>
      <p:sp>
        <p:nvSpPr>
          <p:cNvPr id="10" name="pole tekstowe 8"/>
          <p:cNvSpPr txBox="1">
            <a:spLocks noChangeArrowheads="1"/>
          </p:cNvSpPr>
          <p:nvPr/>
        </p:nvSpPr>
        <p:spPr bwMode="auto">
          <a:xfrm>
            <a:off x="0" y="6642556"/>
            <a:ext cx="248376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/>
            <a:r>
              <a:rPr lang="pl-PL" sz="800" dirty="0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Source: </a:t>
            </a:r>
            <a:r>
              <a:rPr lang="pl-PL" sz="800" dirty="0" err="1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County</a:t>
            </a:r>
            <a:r>
              <a:rPr lang="pl-PL" sz="800" dirty="0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 </a:t>
            </a:r>
            <a:r>
              <a:rPr lang="pl-PL" sz="800" dirty="0" err="1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Labour</a:t>
            </a:r>
            <a:r>
              <a:rPr lang="pl-PL" sz="800" dirty="0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 Office in Bielsko-Biała, 2019 .</a:t>
            </a:r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11" name="Wykres 10"/>
          <p:cNvGraphicFramePr/>
          <p:nvPr>
            <p:extLst>
              <p:ext uri="{D42A27DB-BD31-4B8C-83A1-F6EECF244321}">
                <p14:modId xmlns:p14="http://schemas.microsoft.com/office/powerpoint/2010/main" val="1585877990"/>
              </p:ext>
            </p:extLst>
          </p:nvPr>
        </p:nvGraphicFramePr>
        <p:xfrm>
          <a:off x="899592" y="908720"/>
          <a:ext cx="7848872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PP_tlo_bo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" descr="C:\Documents and Settings\oleksiuks\Pulpit\BB_logo.jpg"/>
          <p:cNvPicPr>
            <a:picLocks noChangeAspect="1" noChangeArrowheads="1"/>
          </p:cNvPicPr>
          <p:nvPr/>
        </p:nvPicPr>
        <p:blipFill>
          <a:blip r:embed="rId4" cstate="print"/>
          <a:srcRect l="15350" t="18115" r="14563" b="18115"/>
          <a:stretch>
            <a:fillRect/>
          </a:stretch>
        </p:blipFill>
        <p:spPr bwMode="auto">
          <a:xfrm>
            <a:off x="7920880" y="44624"/>
            <a:ext cx="1115616" cy="777170"/>
          </a:xfrm>
          <a:prstGeom prst="rect">
            <a:avLst/>
          </a:prstGeom>
          <a:noFill/>
        </p:spPr>
      </p:pic>
      <p:cxnSp>
        <p:nvCxnSpPr>
          <p:cNvPr id="15" name="Łącznik prosty 14"/>
          <p:cNvCxnSpPr/>
          <p:nvPr/>
        </p:nvCxnSpPr>
        <p:spPr>
          <a:xfrm>
            <a:off x="899592" y="764704"/>
            <a:ext cx="6840760" cy="0"/>
          </a:xfrm>
          <a:prstGeom prst="line">
            <a:avLst/>
          </a:prstGeom>
          <a:ln w="28575">
            <a:solidFill>
              <a:srgbClr val="FF99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" name="Prostokąt 5"/>
          <p:cNvSpPr/>
          <p:nvPr/>
        </p:nvSpPr>
        <p:spPr>
          <a:xfrm>
            <a:off x="827584" y="188640"/>
            <a:ext cx="7092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latin typeface="Candara" pitchFamily="34" charset="0"/>
              </a:rPr>
              <a:t>Bielsko-Biała – </a:t>
            </a:r>
            <a:r>
              <a:rPr lang="pl-PL" sz="2800" b="1" dirty="0" err="1">
                <a:latin typeface="Candara" pitchFamily="34" charset="0"/>
              </a:rPr>
              <a:t>economic</a:t>
            </a:r>
            <a:r>
              <a:rPr lang="pl-PL" sz="2800" b="1" dirty="0">
                <a:latin typeface="Candara" pitchFamily="34" charset="0"/>
              </a:rPr>
              <a:t> </a:t>
            </a:r>
            <a:r>
              <a:rPr lang="pl-PL" sz="2800" b="1" dirty="0" err="1">
                <a:latin typeface="Candara" pitchFamily="34" charset="0"/>
              </a:rPr>
              <a:t>activity</a:t>
            </a:r>
            <a:r>
              <a:rPr lang="pl-PL" sz="2800" b="1" dirty="0">
                <a:latin typeface="Candara" pitchFamily="34" charset="0"/>
              </a:rPr>
              <a:t> </a:t>
            </a:r>
          </a:p>
        </p:txBody>
      </p:sp>
      <p:sp>
        <p:nvSpPr>
          <p:cNvPr id="9" name="Prostokąt 8"/>
          <p:cNvSpPr/>
          <p:nvPr/>
        </p:nvSpPr>
        <p:spPr>
          <a:xfrm>
            <a:off x="971600" y="1844824"/>
            <a:ext cx="8172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Candara" pitchFamily="34" charset="0"/>
              </a:rPr>
              <a:t>The</a:t>
            </a:r>
            <a:r>
              <a:rPr lang="pl-PL" sz="2000" dirty="0">
                <a:solidFill>
                  <a:prstClr val="black"/>
                </a:solidFill>
                <a:latin typeface="Candara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ndara" pitchFamily="34" charset="0"/>
              </a:rPr>
              <a:t>scale</a:t>
            </a:r>
            <a:r>
              <a:rPr lang="pl-PL" sz="2000" dirty="0">
                <a:solidFill>
                  <a:prstClr val="black"/>
                </a:solidFill>
                <a:latin typeface="Candara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ndara" pitchFamily="34" charset="0"/>
              </a:rPr>
              <a:t>of</a:t>
            </a:r>
            <a:r>
              <a:rPr lang="pl-PL" sz="2000" dirty="0">
                <a:solidFill>
                  <a:prstClr val="black"/>
                </a:solidFill>
                <a:latin typeface="Candara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ndara" pitchFamily="34" charset="0"/>
              </a:rPr>
              <a:t>entrepreneurship</a:t>
            </a:r>
            <a:r>
              <a:rPr lang="pl-PL" sz="2000" dirty="0">
                <a:solidFill>
                  <a:prstClr val="black"/>
                </a:solidFill>
                <a:latin typeface="Candara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ndara" pitchFamily="34" charset="0"/>
              </a:rPr>
              <a:t>of</a:t>
            </a:r>
            <a:r>
              <a:rPr lang="pl-PL" sz="2000" dirty="0">
                <a:solidFill>
                  <a:prstClr val="black"/>
                </a:solidFill>
                <a:latin typeface="Candara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ndara" pitchFamily="34" charset="0"/>
              </a:rPr>
              <a:t>Bielsko</a:t>
            </a:r>
            <a:r>
              <a:rPr lang="pl-PL" sz="2000" dirty="0">
                <a:solidFill>
                  <a:prstClr val="black"/>
                </a:solidFill>
                <a:latin typeface="Candara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ndara" pitchFamily="34" charset="0"/>
              </a:rPr>
              <a:t>–</a:t>
            </a:r>
            <a:r>
              <a:rPr lang="pl-PL" sz="2000" dirty="0">
                <a:solidFill>
                  <a:prstClr val="black"/>
                </a:solidFill>
                <a:latin typeface="Candara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ndara" pitchFamily="34" charset="0"/>
              </a:rPr>
              <a:t>Biała</a:t>
            </a:r>
            <a:r>
              <a:rPr lang="pl-PL" sz="2000" dirty="0">
                <a:solidFill>
                  <a:prstClr val="black"/>
                </a:solidFill>
                <a:latin typeface="Candara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ndara" pitchFamily="34" charset="0"/>
              </a:rPr>
              <a:t>confirm</a:t>
            </a:r>
            <a:r>
              <a:rPr lang="pl-PL" sz="2000" dirty="0">
                <a:solidFill>
                  <a:prstClr val="black"/>
                </a:solidFill>
                <a:latin typeface="Candara" pitchFamily="34" charset="0"/>
              </a:rPr>
              <a:t>s </a:t>
            </a:r>
            <a:r>
              <a:rPr lang="en-US" sz="2000" dirty="0">
                <a:solidFill>
                  <a:prstClr val="black"/>
                </a:solidFill>
                <a:latin typeface="Candara" pitchFamily="34" charset="0"/>
              </a:rPr>
              <a:t>the</a:t>
            </a:r>
            <a:r>
              <a:rPr lang="pl-PL" sz="2000" dirty="0">
                <a:solidFill>
                  <a:prstClr val="black"/>
                </a:solidFill>
                <a:latin typeface="Candara" pitchFamily="34" charset="0"/>
              </a:rPr>
              <a:t> high </a:t>
            </a:r>
            <a:r>
              <a:rPr lang="en-US" sz="2000" dirty="0">
                <a:solidFill>
                  <a:prstClr val="black"/>
                </a:solidFill>
                <a:latin typeface="Candara" pitchFamily="34" charset="0"/>
              </a:rPr>
              <a:t>rate</a:t>
            </a:r>
            <a:r>
              <a:rPr lang="pl-PL" sz="2000" dirty="0">
                <a:solidFill>
                  <a:prstClr val="black"/>
                </a:solidFill>
                <a:latin typeface="Candara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ndara" pitchFamily="34" charset="0"/>
              </a:rPr>
              <a:t>of</a:t>
            </a:r>
            <a:r>
              <a:rPr lang="pl-PL" sz="2000" dirty="0">
                <a:solidFill>
                  <a:prstClr val="black"/>
                </a:solidFill>
                <a:latin typeface="Candara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ndara" pitchFamily="34" charset="0"/>
              </a:rPr>
              <a:t>entities</a:t>
            </a:r>
            <a:r>
              <a:rPr lang="pl-PL" sz="2000" dirty="0">
                <a:solidFill>
                  <a:prstClr val="black"/>
                </a:solidFill>
                <a:latin typeface="Candara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ndara" pitchFamily="34" charset="0"/>
              </a:rPr>
              <a:t>of</a:t>
            </a:r>
            <a:r>
              <a:rPr lang="pl-PL" sz="2000" dirty="0">
                <a:solidFill>
                  <a:prstClr val="black"/>
                </a:solidFill>
                <a:latin typeface="Candara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ndara" pitchFamily="34" charset="0"/>
              </a:rPr>
              <a:t>the</a:t>
            </a:r>
            <a:r>
              <a:rPr lang="pl-PL" sz="2000" dirty="0">
                <a:solidFill>
                  <a:prstClr val="black"/>
                </a:solidFill>
                <a:latin typeface="Candara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ndara" pitchFamily="34" charset="0"/>
              </a:rPr>
              <a:t>national</a:t>
            </a:r>
            <a:r>
              <a:rPr lang="pl-PL" sz="2000" dirty="0">
                <a:solidFill>
                  <a:prstClr val="black"/>
                </a:solidFill>
                <a:latin typeface="Candara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ndara" pitchFamily="34" charset="0"/>
              </a:rPr>
              <a:t>economy</a:t>
            </a:r>
            <a:r>
              <a:rPr lang="pl-PL" sz="2000" dirty="0">
                <a:solidFill>
                  <a:prstClr val="black"/>
                </a:solidFill>
                <a:latin typeface="Candara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ndara" pitchFamily="34" charset="0"/>
              </a:rPr>
              <a:t>per</a:t>
            </a:r>
            <a:r>
              <a:rPr lang="pl-PL" sz="2000" dirty="0">
                <a:solidFill>
                  <a:prstClr val="black"/>
                </a:solidFill>
                <a:latin typeface="Candara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ndara" pitchFamily="34" charset="0"/>
              </a:rPr>
              <a:t>1000</a:t>
            </a:r>
            <a:r>
              <a:rPr lang="pl-PL" sz="2000" dirty="0">
                <a:solidFill>
                  <a:prstClr val="black"/>
                </a:solidFill>
                <a:latin typeface="Candara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ndara" pitchFamily="34" charset="0"/>
              </a:rPr>
              <a:t>population</a:t>
            </a:r>
            <a:r>
              <a:rPr lang="pl-PL" sz="2000" dirty="0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.</a:t>
            </a:r>
          </a:p>
          <a:p>
            <a:pPr algn="ctr"/>
            <a:endParaRPr lang="pl-PL" sz="2000" dirty="0">
              <a:solidFill>
                <a:schemeClr val="tx2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0" y="980728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l-PL" sz="2000" b="1" dirty="0">
                <a:latin typeface="Candara" pitchFamily="34" charset="0"/>
              </a:rPr>
              <a:t> </a:t>
            </a:r>
            <a:r>
              <a:rPr lang="pl-PL" sz="2400" b="1" dirty="0" err="1">
                <a:solidFill>
                  <a:prstClr val="black"/>
                </a:solidFill>
                <a:latin typeface="Candara" pitchFamily="34" charset="0"/>
              </a:rPr>
              <a:t>National</a:t>
            </a:r>
            <a:r>
              <a:rPr lang="pl-PL" sz="2400" b="1" dirty="0">
                <a:solidFill>
                  <a:prstClr val="black"/>
                </a:solidFill>
                <a:latin typeface="Candara" pitchFamily="34" charset="0"/>
              </a:rPr>
              <a:t> </a:t>
            </a:r>
            <a:r>
              <a:rPr lang="pl-PL" sz="2400" b="1" dirty="0" err="1">
                <a:solidFill>
                  <a:prstClr val="black"/>
                </a:solidFill>
                <a:latin typeface="Candara" pitchFamily="34" charset="0"/>
              </a:rPr>
              <a:t>economy</a:t>
            </a:r>
            <a:r>
              <a:rPr lang="pl-PL" sz="2400" b="1" dirty="0">
                <a:solidFill>
                  <a:prstClr val="black"/>
                </a:solidFill>
                <a:latin typeface="Candara" pitchFamily="34" charset="0"/>
              </a:rPr>
              <a:t> </a:t>
            </a:r>
            <a:r>
              <a:rPr lang="pl-PL" sz="2400" b="1" dirty="0" err="1">
                <a:solidFill>
                  <a:prstClr val="black"/>
                </a:solidFill>
                <a:latin typeface="Candara" pitchFamily="34" charset="0"/>
              </a:rPr>
              <a:t>entities</a:t>
            </a:r>
            <a:endParaRPr lang="pl-PL" sz="2000" b="1" dirty="0">
              <a:latin typeface="Candara" pitchFamily="34" charset="0"/>
            </a:endParaRPr>
          </a:p>
          <a:p>
            <a:pPr algn="ctr"/>
            <a:r>
              <a:rPr lang="pl-PL" sz="1600" b="1" dirty="0">
                <a:latin typeface="Candara" pitchFamily="34" charset="0"/>
              </a:rPr>
              <a:t>(as </a:t>
            </a:r>
            <a:r>
              <a:rPr lang="pl-PL" sz="1600" b="1" dirty="0" err="1">
                <a:latin typeface="Candara" pitchFamily="34" charset="0"/>
              </a:rPr>
              <a:t>at</a:t>
            </a:r>
            <a:r>
              <a:rPr lang="pl-PL" sz="1600" b="1" dirty="0">
                <a:latin typeface="Candara" pitchFamily="34" charset="0"/>
              </a:rPr>
              <a:t>: 31.12.2018)</a:t>
            </a:r>
          </a:p>
        </p:txBody>
      </p:sp>
      <p:sp>
        <p:nvSpPr>
          <p:cNvPr id="12" name="pole tekstowe 11"/>
          <p:cNvSpPr txBox="1">
            <a:spLocks noChangeArrowheads="1"/>
          </p:cNvSpPr>
          <p:nvPr/>
        </p:nvSpPr>
        <p:spPr bwMode="auto">
          <a:xfrm>
            <a:off x="0" y="6642556"/>
            <a:ext cx="2771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800" dirty="0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Source:  Statistical Office in Katowice, 2019 </a:t>
            </a:r>
          </a:p>
          <a:p>
            <a:r>
              <a:rPr lang="pl-PL" sz="800" dirty="0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.</a:t>
            </a:r>
          </a:p>
        </p:txBody>
      </p:sp>
      <p:graphicFrame>
        <p:nvGraphicFramePr>
          <p:cNvPr id="10" name="Wykres 9"/>
          <p:cNvGraphicFramePr/>
          <p:nvPr/>
        </p:nvGraphicFramePr>
        <p:xfrm>
          <a:off x="1187624" y="2636912"/>
          <a:ext cx="6984776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Średni">
  <a:themeElements>
    <a:clrScheme name="Niestandardowy 3">
      <a:dk1>
        <a:sysClr val="windowText" lastClr="000000"/>
      </a:dk1>
      <a:lt1>
        <a:sysClr val="window" lastClr="FFFFFF"/>
      </a:lt1>
      <a:dk2>
        <a:srgbClr val="6C6C6C"/>
      </a:dk2>
      <a:lt2>
        <a:srgbClr val="FFFFFF"/>
      </a:lt2>
      <a:accent1>
        <a:srgbClr val="009A46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Średni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Średni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19774</TotalTime>
  <Words>2377</Words>
  <Application>Microsoft Office PowerPoint</Application>
  <PresentationFormat>Pokaz na ekranie (4:3)</PresentationFormat>
  <Paragraphs>427</Paragraphs>
  <Slides>32</Slides>
  <Notes>7</Notes>
  <HiddenSlides>0</HiddenSlides>
  <MMClips>0</MMClips>
  <ScaleCrop>false</ScaleCrop>
  <HeadingPairs>
    <vt:vector size="8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41" baseType="lpstr">
      <vt:lpstr>Arial</vt:lpstr>
      <vt:lpstr>Calibri</vt:lpstr>
      <vt:lpstr>Candara</vt:lpstr>
      <vt:lpstr>Georgia</vt:lpstr>
      <vt:lpstr>Tw Cen MT</vt:lpstr>
      <vt:lpstr>Wingdings</vt:lpstr>
      <vt:lpstr>Wingdings 2</vt:lpstr>
      <vt:lpstr>Średni</vt:lpstr>
      <vt:lpstr>Obraz - mapa bitowa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OleksiukS</dc:creator>
  <cp:lastModifiedBy>Olszanicki Witold</cp:lastModifiedBy>
  <cp:revision>1855</cp:revision>
  <dcterms:created xsi:type="dcterms:W3CDTF">2010-04-12T07:27:00Z</dcterms:created>
  <dcterms:modified xsi:type="dcterms:W3CDTF">2019-08-22T09:27:45Z</dcterms:modified>
</cp:coreProperties>
</file>